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80" r:id="rId6"/>
    <p:sldId id="259" r:id="rId7"/>
    <p:sldId id="283" r:id="rId8"/>
    <p:sldId id="284" r:id="rId9"/>
    <p:sldId id="285" r:id="rId10"/>
    <p:sldId id="286" r:id="rId11"/>
    <p:sldId id="287" r:id="rId12"/>
    <p:sldId id="288" r:id="rId13"/>
    <p:sldId id="265" r:id="rId14"/>
    <p:sldId id="289" r:id="rId15"/>
    <p:sldId id="290" r:id="rId16"/>
    <p:sldId id="291" r:id="rId17"/>
    <p:sldId id="292" r:id="rId18"/>
    <p:sldId id="293" r:id="rId19"/>
    <p:sldId id="294" r:id="rId20"/>
    <p:sldId id="282" r:id="rId21"/>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EA98069-E111-49CF-8F92-4ED29A1CB82F}" type="datetimeFigureOut">
              <a:rPr lang="en-US" smtClean="0"/>
              <a:t>9/11/2020</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98477F68-1D4B-4463-AB07-3942FEF66AA0}" type="slidenum">
              <a:rPr lang="en-US" smtClean="0"/>
              <a:t>‹#›</a:t>
            </a:fld>
            <a:endParaRPr lang="en-US"/>
          </a:p>
        </p:txBody>
      </p:sp>
    </p:spTree>
    <p:extLst>
      <p:ext uri="{BB962C8B-B14F-4D97-AF65-F5344CB8AC3E}">
        <p14:creationId xmlns:p14="http://schemas.microsoft.com/office/powerpoint/2010/main" val="190513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a:solidFill>
                  <a:schemeClr val="accent5">
                    <a:lumMod val="40000"/>
                    <a:lumOff val="60000"/>
                  </a:schemeClr>
                </a:solidFill>
              </a:rPr>
            </a:b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4</a:t>
            </a:fld>
            <a:endParaRPr lang="en-US"/>
          </a:p>
        </p:txBody>
      </p:sp>
    </p:spTree>
    <p:extLst>
      <p:ext uri="{BB962C8B-B14F-4D97-AF65-F5344CB8AC3E}">
        <p14:creationId xmlns:p14="http://schemas.microsoft.com/office/powerpoint/2010/main" val="320869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5">
                    <a:lumMod val="40000"/>
                    <a:lumOff val="60000"/>
                  </a:schemeClr>
                </a:solidFill>
                <a:latin typeface="Arial" panose="020B0604020202020204" pitchFamily="34" charset="0"/>
                <a:cs typeface="Arial" panose="020B0604020202020204" pitchFamily="34" charset="0"/>
              </a:rPr>
              <a:t>The STRATEGIC AGENDA provides a strategic plan for the branch for a three year time period, October 2019 through October 2022.  There are five strategic focus areas identified to be addressed which are called Strategic Goals.  These Strategic Goals are loft, high level goals for the branch.</a:t>
            </a:r>
            <a:endParaRPr lang="en-US"/>
          </a:p>
          <a:p>
            <a:endParaRPr lang="en-US"/>
          </a:p>
          <a:p>
            <a:r>
              <a:rPr lang="en-US" sz="1200">
                <a:solidFill>
                  <a:schemeClr val="accent5">
                    <a:lumMod val="40000"/>
                    <a:lumOff val="60000"/>
                  </a:schemeClr>
                </a:solidFill>
                <a:latin typeface="Arial" panose="020B0604020202020204" pitchFamily="34" charset="0"/>
                <a:cs typeface="Arial" panose="020B0604020202020204" pitchFamily="34" charset="0"/>
              </a:rPr>
              <a:t>In the STRATEGIC AGENDA the Judicial Conference has identified between four and seven strategies to achieve each strategic Goal.</a:t>
            </a:r>
            <a:br>
              <a:rPr lang="en-US" sz="1200">
                <a:solidFill>
                  <a:schemeClr val="accent5">
                    <a:lumMod val="40000"/>
                    <a:lumOff val="60000"/>
                  </a:schemeClr>
                </a:solidFill>
                <a:latin typeface="Arial" panose="020B0604020202020204" pitchFamily="34" charset="0"/>
                <a:cs typeface="Arial" panose="020B0604020202020204" pitchFamily="34" charset="0"/>
              </a:rPr>
            </a:br>
            <a:br>
              <a:rPr lang="en-US" sz="1200">
                <a:solidFill>
                  <a:schemeClr val="accent5">
                    <a:lumMod val="40000"/>
                    <a:lumOff val="60000"/>
                  </a:schemeClr>
                </a:solidFill>
                <a:latin typeface="Arial" panose="020B0604020202020204" pitchFamily="34" charset="0"/>
                <a:cs typeface="Arial" panose="020B0604020202020204" pitchFamily="34" charset="0"/>
              </a:rPr>
            </a:br>
            <a:r>
              <a:rPr lang="en-US" sz="1200">
                <a:solidFill>
                  <a:schemeClr val="accent5">
                    <a:lumMod val="40000"/>
                    <a:lumOff val="60000"/>
                  </a:schemeClr>
                </a:solidFill>
                <a:latin typeface="Arial" panose="020B0604020202020204" pitchFamily="34" charset="0"/>
                <a:cs typeface="Arial" panose="020B0604020202020204" pitchFamily="34" charset="0"/>
              </a:rPr>
              <a:t>The Judicial Conference has adopted a one-year Operational Plan for the first year of implementation.</a:t>
            </a: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13</a:t>
            </a:fld>
            <a:endParaRPr lang="en-US"/>
          </a:p>
        </p:txBody>
      </p:sp>
    </p:spTree>
    <p:extLst>
      <p:ext uri="{BB962C8B-B14F-4D97-AF65-F5344CB8AC3E}">
        <p14:creationId xmlns:p14="http://schemas.microsoft.com/office/powerpoint/2010/main" val="81564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a:solidFill>
                  <a:schemeClr val="accent5">
                    <a:lumMod val="40000"/>
                    <a:lumOff val="60000"/>
                  </a:schemeClr>
                </a:solidFill>
              </a:rPr>
            </a:br>
            <a:r>
              <a:rPr lang="en-US" sz="1200">
                <a:solidFill>
                  <a:schemeClr val="accent5">
                    <a:lumMod val="40000"/>
                    <a:lumOff val="60000"/>
                  </a:schemeClr>
                </a:solidFill>
              </a:rPr>
              <a:t>15 Strategic Initiatives (specific tasks) assigned to be completed within the first year of implementation</a:t>
            </a:r>
            <a:endParaRPr lang="en-US"/>
          </a:p>
          <a:p>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14</a:t>
            </a:fld>
            <a:endParaRPr lang="en-US"/>
          </a:p>
        </p:txBody>
      </p:sp>
    </p:spTree>
    <p:extLst>
      <p:ext uri="{BB962C8B-B14F-4D97-AF65-F5344CB8AC3E}">
        <p14:creationId xmlns:p14="http://schemas.microsoft.com/office/powerpoint/2010/main" val="348823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a:solidFill>
                  <a:schemeClr val="accent5">
                    <a:lumMod val="40000"/>
                    <a:lumOff val="60000"/>
                  </a:schemeClr>
                </a:solidFill>
              </a:rPr>
            </a:b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15</a:t>
            </a:fld>
            <a:endParaRPr lang="en-US"/>
          </a:p>
        </p:txBody>
      </p:sp>
    </p:spTree>
    <p:extLst>
      <p:ext uri="{BB962C8B-B14F-4D97-AF65-F5344CB8AC3E}">
        <p14:creationId xmlns:p14="http://schemas.microsoft.com/office/powerpoint/2010/main" val="275734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a:solidFill>
                  <a:schemeClr val="accent5">
                    <a:lumMod val="40000"/>
                    <a:lumOff val="60000"/>
                  </a:schemeClr>
                </a:solidFill>
              </a:rPr>
            </a:b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16</a:t>
            </a:fld>
            <a:endParaRPr lang="en-US"/>
          </a:p>
        </p:txBody>
      </p:sp>
    </p:spTree>
    <p:extLst>
      <p:ext uri="{BB962C8B-B14F-4D97-AF65-F5344CB8AC3E}">
        <p14:creationId xmlns:p14="http://schemas.microsoft.com/office/powerpoint/2010/main" val="354274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a:solidFill>
                  <a:schemeClr val="accent5">
                    <a:lumMod val="40000"/>
                    <a:lumOff val="60000"/>
                  </a:schemeClr>
                </a:solidFill>
              </a:rPr>
            </a:b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5</a:t>
            </a:fld>
            <a:endParaRPr lang="en-US"/>
          </a:p>
        </p:txBody>
      </p:sp>
    </p:spTree>
    <p:extLst>
      <p:ext uri="{BB962C8B-B14F-4D97-AF65-F5344CB8AC3E}">
        <p14:creationId xmlns:p14="http://schemas.microsoft.com/office/powerpoint/2010/main" val="221484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a:solidFill>
                  <a:schemeClr val="accent5">
                    <a:lumMod val="40000"/>
                    <a:lumOff val="60000"/>
                  </a:schemeClr>
                </a:solidFill>
              </a:rPr>
            </a:b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6</a:t>
            </a:fld>
            <a:endParaRPr lang="en-US"/>
          </a:p>
        </p:txBody>
      </p:sp>
    </p:spTree>
    <p:extLst>
      <p:ext uri="{BB962C8B-B14F-4D97-AF65-F5344CB8AC3E}">
        <p14:creationId xmlns:p14="http://schemas.microsoft.com/office/powerpoint/2010/main" val="223973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a:solidFill>
                  <a:schemeClr val="accent5">
                    <a:lumMod val="40000"/>
                    <a:lumOff val="60000"/>
                  </a:schemeClr>
                </a:solidFill>
              </a:rPr>
            </a:b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7</a:t>
            </a:fld>
            <a:endParaRPr lang="en-US"/>
          </a:p>
        </p:txBody>
      </p:sp>
    </p:spTree>
    <p:extLst>
      <p:ext uri="{BB962C8B-B14F-4D97-AF65-F5344CB8AC3E}">
        <p14:creationId xmlns:p14="http://schemas.microsoft.com/office/powerpoint/2010/main" val="44454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a:solidFill>
                  <a:schemeClr val="accent5">
                    <a:lumMod val="40000"/>
                    <a:lumOff val="60000"/>
                  </a:schemeClr>
                </a:solidFill>
              </a:rPr>
            </a:b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8</a:t>
            </a:fld>
            <a:endParaRPr lang="en-US"/>
          </a:p>
        </p:txBody>
      </p:sp>
    </p:spTree>
    <p:extLst>
      <p:ext uri="{BB962C8B-B14F-4D97-AF65-F5344CB8AC3E}">
        <p14:creationId xmlns:p14="http://schemas.microsoft.com/office/powerpoint/2010/main" val="273155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5">
                    <a:lumMod val="40000"/>
                    <a:lumOff val="60000"/>
                  </a:schemeClr>
                </a:solidFill>
              </a:rPr>
              <a:t>Being anticipatory, planning for the future, focusing on strategies to meet future needs</a:t>
            </a:r>
            <a:br>
              <a:rPr lang="en-US" sz="1200">
                <a:solidFill>
                  <a:schemeClr val="accent5">
                    <a:lumMod val="40000"/>
                    <a:lumOff val="60000"/>
                  </a:schemeClr>
                </a:solidFill>
              </a:rPr>
            </a:br>
            <a:r>
              <a:rPr lang="en-US" sz="1200">
                <a:solidFill>
                  <a:schemeClr val="accent5">
                    <a:lumMod val="40000"/>
                    <a:lumOff val="60000"/>
                  </a:schemeClr>
                </a:solidFill>
              </a:rPr>
              <a:t>Cornerstone of strategic planning-communicating openly and regularly with all those working within the branch and with justice partners</a:t>
            </a:r>
            <a:br>
              <a:rPr lang="en-US" sz="1200">
                <a:solidFill>
                  <a:schemeClr val="accent5">
                    <a:lumMod val="40000"/>
                    <a:lumOff val="60000"/>
                  </a:schemeClr>
                </a:solidFill>
              </a:rPr>
            </a:br>
            <a:r>
              <a:rPr lang="en-US" sz="1200">
                <a:solidFill>
                  <a:schemeClr val="accent5">
                    <a:lumMod val="40000"/>
                    <a:lumOff val="60000"/>
                  </a:schemeClr>
                </a:solidFill>
              </a:rPr>
              <a:t>Involving judges, administrators, clerks and justice partners in developing and implementing policies</a:t>
            </a:r>
            <a:br>
              <a:rPr lang="en-US" sz="1200">
                <a:solidFill>
                  <a:schemeClr val="accent5">
                    <a:lumMod val="40000"/>
                    <a:lumOff val="60000"/>
                  </a:schemeClr>
                </a:solidFill>
              </a:rPr>
            </a:br>
            <a:r>
              <a:rPr lang="en-US" sz="1200">
                <a:solidFill>
                  <a:schemeClr val="accent5">
                    <a:lumMod val="40000"/>
                    <a:lumOff val="60000"/>
                  </a:schemeClr>
                </a:solidFill>
              </a:rPr>
              <a:t>Basing decisions on statewide needs, priorities, goals and values, while at the same time recognizing the needs of judicial circuits to adopt policies, which may differ but are not in conflict with statewide policies</a:t>
            </a:r>
            <a:br>
              <a:rPr lang="en-US" sz="1200">
                <a:solidFill>
                  <a:schemeClr val="accent5">
                    <a:lumMod val="40000"/>
                    <a:lumOff val="60000"/>
                  </a:schemeClr>
                </a:solidFill>
              </a:rPr>
            </a:br>
            <a:r>
              <a:rPr lang="en-US" sz="1200">
                <a:solidFill>
                  <a:schemeClr val="accent5">
                    <a:lumMod val="40000"/>
                    <a:lumOff val="60000"/>
                  </a:schemeClr>
                </a:solidFill>
              </a:rPr>
              <a:t>Assessing and evaluating on a regular basis how well we are achieving statewide goals and policies </a:t>
            </a:r>
            <a:endParaRPr lang="en-US"/>
          </a:p>
          <a:p>
            <a:br>
              <a:rPr lang="en-US" sz="1200">
                <a:solidFill>
                  <a:schemeClr val="accent5">
                    <a:lumMod val="40000"/>
                    <a:lumOff val="60000"/>
                  </a:schemeClr>
                </a:solidFill>
              </a:rPr>
            </a:b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9</a:t>
            </a:fld>
            <a:endParaRPr lang="en-US"/>
          </a:p>
        </p:txBody>
      </p:sp>
    </p:spTree>
    <p:extLst>
      <p:ext uri="{BB962C8B-B14F-4D97-AF65-F5344CB8AC3E}">
        <p14:creationId xmlns:p14="http://schemas.microsoft.com/office/powerpoint/2010/main" val="76172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accent5">
                    <a:lumMod val="40000"/>
                    <a:lumOff val="60000"/>
                  </a:schemeClr>
                </a:solidFill>
                <a:latin typeface="Arial" panose="020B0604020202020204" pitchFamily="34" charset="0"/>
                <a:cs typeface="Arial" panose="020B0604020202020204" pitchFamily="34" charset="0"/>
              </a:rPr>
              <a:t>The Judicial Conference, after careful thought and much deliberation, crafted in the Strategic Agenda the first ever vision statement for the branch.  A vision statement is visionary, inspirational and addresses the questions what will the branch look like in the future?  What will the branch be doing in the future?</a:t>
            </a: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10</a:t>
            </a:fld>
            <a:endParaRPr lang="en-US"/>
          </a:p>
        </p:txBody>
      </p:sp>
    </p:spTree>
    <p:extLst>
      <p:ext uri="{BB962C8B-B14F-4D97-AF65-F5344CB8AC3E}">
        <p14:creationId xmlns:p14="http://schemas.microsoft.com/office/powerpoint/2010/main" val="265171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5">
                    <a:lumMod val="40000"/>
                    <a:lumOff val="60000"/>
                  </a:schemeClr>
                </a:solidFill>
                <a:latin typeface="Arial" panose="020B0604020202020204" pitchFamily="34" charset="0"/>
                <a:cs typeface="Arial" panose="020B0604020202020204" pitchFamily="34" charset="0"/>
              </a:rPr>
              <a:t>The Judicial Conference, after careful thought and much deliberation, crafted in the STRATEGIC AGENDA the first ever mission statement for the branch.  A mission statement addresses the questions of what is the branch’s purpose?  Why does it exist?</a:t>
            </a:r>
          </a:p>
          <a:p>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11</a:t>
            </a:fld>
            <a:endParaRPr lang="en-US"/>
          </a:p>
        </p:txBody>
      </p:sp>
    </p:spTree>
    <p:extLst>
      <p:ext uri="{BB962C8B-B14F-4D97-AF65-F5344CB8AC3E}">
        <p14:creationId xmlns:p14="http://schemas.microsoft.com/office/powerpoint/2010/main" val="23122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accent5">
                    <a:lumMod val="40000"/>
                    <a:lumOff val="60000"/>
                  </a:schemeClr>
                </a:solidFill>
                <a:latin typeface="Arial" panose="020B0604020202020204" pitchFamily="34" charset="0"/>
                <a:cs typeface="Arial" panose="020B0604020202020204" pitchFamily="34" charset="0"/>
              </a:rPr>
              <a:t>The Judicial Conference, after careful thought and much deliberation, identified core values of the branch.  Core values are beliefs, ethics, a code of behaviors to guide our daily actions.</a:t>
            </a:r>
            <a:endParaRPr lang="en-US"/>
          </a:p>
        </p:txBody>
      </p:sp>
      <p:sp>
        <p:nvSpPr>
          <p:cNvPr id="4" name="Slide Number Placeholder 3"/>
          <p:cNvSpPr>
            <a:spLocks noGrp="1"/>
          </p:cNvSpPr>
          <p:nvPr>
            <p:ph type="sldNum" sz="quarter" idx="5"/>
          </p:nvPr>
        </p:nvSpPr>
        <p:spPr/>
        <p:txBody>
          <a:bodyPr/>
          <a:lstStyle/>
          <a:p>
            <a:fld id="{98477F68-1D4B-4463-AB07-3942FEF66AA0}" type="slidenum">
              <a:rPr lang="en-US" smtClean="0"/>
              <a:t>12</a:t>
            </a:fld>
            <a:endParaRPr lang="en-US"/>
          </a:p>
        </p:txBody>
      </p:sp>
    </p:spTree>
    <p:extLst>
      <p:ext uri="{BB962C8B-B14F-4D97-AF65-F5344CB8AC3E}">
        <p14:creationId xmlns:p14="http://schemas.microsoft.com/office/powerpoint/2010/main" val="289086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7FAF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7FAFD"/>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7999" cy="10286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18288000" cy="10287000"/>
          </a:xfrm>
          <a:custGeom>
            <a:avLst/>
            <a:gdLst/>
            <a:ahLst/>
            <a:cxnLst/>
            <a:rect l="l" t="t" r="r" b="b"/>
            <a:pathLst>
              <a:path w="18288000" h="10287000">
                <a:moveTo>
                  <a:pt x="18288000" y="10287000"/>
                </a:moveTo>
                <a:lnTo>
                  <a:pt x="0" y="10287000"/>
                </a:lnTo>
                <a:lnTo>
                  <a:pt x="0" y="0"/>
                </a:lnTo>
                <a:lnTo>
                  <a:pt x="9476527" y="0"/>
                </a:lnTo>
                <a:lnTo>
                  <a:pt x="18288000" y="8811473"/>
                </a:lnTo>
                <a:lnTo>
                  <a:pt x="18288000" y="10287000"/>
                </a:lnTo>
                <a:close/>
              </a:path>
            </a:pathLst>
          </a:custGeom>
          <a:solidFill>
            <a:srgbClr val="045999">
              <a:alpha val="89799"/>
            </a:srgbClr>
          </a:solidFill>
        </p:spPr>
        <p:txBody>
          <a:bodyPr wrap="square" lIns="0" tIns="0" rIns="0" bIns="0" rtlCol="0"/>
          <a:lstStyle/>
          <a:p>
            <a:endParaRPr/>
          </a:p>
        </p:txBody>
      </p:sp>
      <p:sp>
        <p:nvSpPr>
          <p:cNvPr id="18" name="bk object 18"/>
          <p:cNvSpPr/>
          <p:nvPr/>
        </p:nvSpPr>
        <p:spPr>
          <a:xfrm>
            <a:off x="7987289" y="0"/>
            <a:ext cx="3785235" cy="3744595"/>
          </a:xfrm>
          <a:custGeom>
            <a:avLst/>
            <a:gdLst/>
            <a:ahLst/>
            <a:cxnLst/>
            <a:rect l="l" t="t" r="r" b="b"/>
            <a:pathLst>
              <a:path w="3785234" h="3744595">
                <a:moveTo>
                  <a:pt x="3784633" y="3703811"/>
                </a:moveTo>
                <a:lnTo>
                  <a:pt x="3744222" y="3744222"/>
                </a:lnTo>
                <a:lnTo>
                  <a:pt x="0" y="0"/>
                </a:lnTo>
                <a:lnTo>
                  <a:pt x="80821" y="0"/>
                </a:lnTo>
                <a:lnTo>
                  <a:pt x="3784633" y="3703811"/>
                </a:lnTo>
                <a:close/>
              </a:path>
            </a:pathLst>
          </a:custGeom>
          <a:solidFill>
            <a:srgbClr val="FF408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F7FAF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045999"/>
          </a:solidFill>
        </p:spPr>
        <p:txBody>
          <a:bodyPr wrap="square" lIns="0" tIns="0" rIns="0" bIns="0" rtlCol="0"/>
          <a:lstStyle/>
          <a:p>
            <a:endParaRPr/>
          </a:p>
        </p:txBody>
      </p:sp>
      <p:sp>
        <p:nvSpPr>
          <p:cNvPr id="2" name="Holder 2"/>
          <p:cNvSpPr>
            <a:spLocks noGrp="1"/>
          </p:cNvSpPr>
          <p:nvPr>
            <p:ph type="title"/>
          </p:nvPr>
        </p:nvSpPr>
        <p:spPr>
          <a:xfrm>
            <a:off x="1015446" y="1701186"/>
            <a:ext cx="16257107" cy="455294"/>
          </a:xfrm>
          <a:prstGeom prst="rect">
            <a:avLst/>
          </a:prstGeom>
        </p:spPr>
        <p:txBody>
          <a:bodyPr wrap="square" lIns="0" tIns="0" rIns="0" bIns="0">
            <a:spAutoFit/>
          </a:bodyPr>
          <a:lstStyle>
            <a:lvl1pPr>
              <a:defRPr sz="2800" b="0" i="0">
                <a:solidFill>
                  <a:srgbClr val="F7FAFD"/>
                </a:solidFill>
                <a:latin typeface="Arial"/>
                <a:cs typeface="Arial"/>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9/11/2020</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27000" b="-127000"/>
          </a:stretch>
        </a:blipFill>
        <a:effectLst/>
      </p:bgPr>
    </p:bg>
    <p:spTree>
      <p:nvGrpSpPr>
        <p:cNvPr id="1" name=""/>
        <p:cNvGrpSpPr/>
        <p:nvPr/>
      </p:nvGrpSpPr>
      <p:grpSpPr>
        <a:xfrm>
          <a:off x="0" y="0"/>
          <a:ext cx="0" cy="0"/>
          <a:chOff x="0" y="0"/>
          <a:chExt cx="0" cy="0"/>
        </a:xfrm>
      </p:grpSpPr>
      <p:sp>
        <p:nvSpPr>
          <p:cNvPr id="4" name="object 4"/>
          <p:cNvSpPr/>
          <p:nvPr/>
        </p:nvSpPr>
        <p:spPr>
          <a:xfrm>
            <a:off x="13704913" y="6780185"/>
            <a:ext cx="4583430" cy="3507104"/>
          </a:xfrm>
          <a:custGeom>
            <a:avLst/>
            <a:gdLst/>
            <a:ahLst/>
            <a:cxnLst/>
            <a:rect l="l" t="t" r="r" b="b"/>
            <a:pathLst>
              <a:path w="4583430" h="3507104">
                <a:moveTo>
                  <a:pt x="4583085" y="3506814"/>
                </a:moveTo>
                <a:lnTo>
                  <a:pt x="0" y="3506814"/>
                </a:lnTo>
                <a:lnTo>
                  <a:pt x="3506814" y="0"/>
                </a:lnTo>
                <a:lnTo>
                  <a:pt x="4583085" y="1076271"/>
                </a:lnTo>
                <a:lnTo>
                  <a:pt x="4583085" y="3506814"/>
                </a:lnTo>
                <a:close/>
              </a:path>
            </a:pathLst>
          </a:custGeom>
          <a:solidFill>
            <a:srgbClr val="F7FAFD"/>
          </a:solidFill>
        </p:spPr>
        <p:txBody>
          <a:bodyPr wrap="square" lIns="0" tIns="0" rIns="0" bIns="0" rtlCol="0"/>
          <a:lstStyle/>
          <a:p>
            <a:endParaRPr/>
          </a:p>
        </p:txBody>
      </p:sp>
      <p:pic>
        <p:nvPicPr>
          <p:cNvPr id="6" name="Picture 5">
            <a:extLst>
              <a:ext uri="{FF2B5EF4-FFF2-40B4-BE49-F238E27FC236}">
                <a16:creationId xmlns:a16="http://schemas.microsoft.com/office/drawing/2014/main" id="{A1CDB935-D332-407E-B022-8D7003746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0" y="579688"/>
            <a:ext cx="6430872" cy="2819400"/>
          </a:xfrm>
          <a:prstGeom prst="rect">
            <a:avLst/>
          </a:prstGeom>
        </p:spPr>
      </p:pic>
      <p:sp>
        <p:nvSpPr>
          <p:cNvPr id="8" name="TextBox 7">
            <a:extLst>
              <a:ext uri="{FF2B5EF4-FFF2-40B4-BE49-F238E27FC236}">
                <a16:creationId xmlns:a16="http://schemas.microsoft.com/office/drawing/2014/main" id="{1EA0F7A1-68AE-4607-8F86-431339A16739}"/>
              </a:ext>
            </a:extLst>
          </p:cNvPr>
          <p:cNvSpPr txBox="1"/>
          <p:nvPr/>
        </p:nvSpPr>
        <p:spPr>
          <a:xfrm>
            <a:off x="1016000" y="5158325"/>
            <a:ext cx="8128000" cy="646331"/>
          </a:xfrm>
          <a:prstGeom prst="rect">
            <a:avLst/>
          </a:prstGeom>
          <a:noFill/>
        </p:spPr>
        <p:txBody>
          <a:bodyPr wrap="square" rtlCol="0">
            <a:spAutoFit/>
          </a:bodyPr>
          <a:lstStyle/>
          <a:p>
            <a:r>
              <a:rPr lang="en-US" sz="3600">
                <a:solidFill>
                  <a:schemeClr val="bg1"/>
                </a:solidFill>
                <a:latin typeface="Montserrat" panose="00000500000000000000" pitchFamily="2" charset="0"/>
              </a:rPr>
              <a:t>ILLINOIS JUDICIAL BRANCH</a:t>
            </a:r>
          </a:p>
        </p:txBody>
      </p:sp>
      <p:sp>
        <p:nvSpPr>
          <p:cNvPr id="10" name="TextBox 9">
            <a:extLst>
              <a:ext uri="{FF2B5EF4-FFF2-40B4-BE49-F238E27FC236}">
                <a16:creationId xmlns:a16="http://schemas.microsoft.com/office/drawing/2014/main" id="{53040592-E71E-496E-815E-63272C36393D}"/>
              </a:ext>
            </a:extLst>
          </p:cNvPr>
          <p:cNvSpPr txBox="1"/>
          <p:nvPr/>
        </p:nvSpPr>
        <p:spPr>
          <a:xfrm>
            <a:off x="1016000" y="5804656"/>
            <a:ext cx="8128000" cy="1569660"/>
          </a:xfrm>
          <a:prstGeom prst="rect">
            <a:avLst/>
          </a:prstGeom>
          <a:noFill/>
        </p:spPr>
        <p:txBody>
          <a:bodyPr wrap="square" rtlCol="0">
            <a:spAutoFit/>
          </a:bodyPr>
          <a:lstStyle/>
          <a:p>
            <a:r>
              <a:rPr lang="en-US" sz="9600" b="1" spc="300">
                <a:solidFill>
                  <a:schemeClr val="bg1"/>
                </a:solidFill>
                <a:latin typeface="Montserrat" panose="00000500000000000000" pitchFamily="2" charset="0"/>
              </a:rPr>
              <a:t>STRATEGIC</a:t>
            </a:r>
          </a:p>
        </p:txBody>
      </p:sp>
      <p:sp>
        <p:nvSpPr>
          <p:cNvPr id="11" name="Rectangle 10">
            <a:extLst>
              <a:ext uri="{FF2B5EF4-FFF2-40B4-BE49-F238E27FC236}">
                <a16:creationId xmlns:a16="http://schemas.microsoft.com/office/drawing/2014/main" id="{3E1A9B5F-C5F8-43F0-9ED5-4E1D32CA8ED8}"/>
              </a:ext>
            </a:extLst>
          </p:cNvPr>
          <p:cNvSpPr/>
          <p:nvPr/>
        </p:nvSpPr>
        <p:spPr>
          <a:xfrm>
            <a:off x="1016000" y="6964077"/>
            <a:ext cx="7842692" cy="1569660"/>
          </a:xfrm>
          <a:prstGeom prst="rect">
            <a:avLst/>
          </a:prstGeom>
        </p:spPr>
        <p:txBody>
          <a:bodyPr wrap="square">
            <a:spAutoFit/>
          </a:bodyPr>
          <a:lstStyle/>
          <a:p>
            <a:r>
              <a:rPr lang="en-US" sz="9600" b="1" kern="1300" spc="2500">
                <a:solidFill>
                  <a:schemeClr val="bg1"/>
                </a:solidFill>
                <a:latin typeface="Montserrat" panose="00000500000000000000" pitchFamily="2" charset="0"/>
              </a:rPr>
              <a:t>AGENDA</a:t>
            </a:r>
          </a:p>
        </p:txBody>
      </p:sp>
      <p:sp>
        <p:nvSpPr>
          <p:cNvPr id="12" name="Rectangle 11">
            <a:extLst>
              <a:ext uri="{FF2B5EF4-FFF2-40B4-BE49-F238E27FC236}">
                <a16:creationId xmlns:a16="http://schemas.microsoft.com/office/drawing/2014/main" id="{DAA87969-51E5-4812-8F71-0FD69765522E}"/>
              </a:ext>
            </a:extLst>
          </p:cNvPr>
          <p:cNvSpPr/>
          <p:nvPr/>
        </p:nvSpPr>
        <p:spPr>
          <a:xfrm>
            <a:off x="1016000" y="8985272"/>
            <a:ext cx="3118291" cy="707886"/>
          </a:xfrm>
          <a:prstGeom prst="rect">
            <a:avLst/>
          </a:prstGeom>
        </p:spPr>
        <p:txBody>
          <a:bodyPr wrap="square">
            <a:spAutoFit/>
          </a:bodyPr>
          <a:lstStyle/>
          <a:p>
            <a:r>
              <a:rPr lang="en-US" sz="4000" b="1">
                <a:solidFill>
                  <a:srgbClr val="B7DEE8"/>
                </a:solidFill>
                <a:latin typeface="Montserrat" panose="00000500000000000000" pitchFamily="2" charset="0"/>
              </a:rPr>
              <a:t>2019-2022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64865" cy="2334260"/>
          </a:xfrm>
          <a:custGeom>
            <a:avLst/>
            <a:gdLst/>
            <a:ahLst/>
            <a:cxnLst/>
            <a:rect l="l" t="t" r="r" b="b"/>
            <a:pathLst>
              <a:path w="3364865" h="2334260">
                <a:moveTo>
                  <a:pt x="1030600" y="2333795"/>
                </a:moveTo>
                <a:lnTo>
                  <a:pt x="0" y="1303194"/>
                </a:lnTo>
                <a:lnTo>
                  <a:pt x="0" y="0"/>
                </a:lnTo>
                <a:lnTo>
                  <a:pt x="3364396" y="0"/>
                </a:lnTo>
                <a:lnTo>
                  <a:pt x="1030600" y="2333795"/>
                </a:lnTo>
                <a:close/>
              </a:path>
            </a:pathLst>
          </a:custGeom>
          <a:solidFill>
            <a:srgbClr val="9AECFA"/>
          </a:solidFill>
        </p:spPr>
        <p:txBody>
          <a:bodyPr wrap="square" lIns="0" tIns="0" rIns="0" bIns="0" rtlCol="0"/>
          <a:lstStyle/>
          <a:p>
            <a:endParaRPr/>
          </a:p>
        </p:txBody>
      </p:sp>
      <p:sp>
        <p:nvSpPr>
          <p:cNvPr id="3" name="object 3"/>
          <p:cNvSpPr/>
          <p:nvPr/>
        </p:nvSpPr>
        <p:spPr>
          <a:xfrm>
            <a:off x="1983328" y="0"/>
            <a:ext cx="2363470" cy="2329815"/>
          </a:xfrm>
          <a:custGeom>
            <a:avLst/>
            <a:gdLst/>
            <a:ahLst/>
            <a:cxnLst/>
            <a:rect l="l" t="t" r="r" b="b"/>
            <a:pathLst>
              <a:path w="2363470" h="2329815">
                <a:moveTo>
                  <a:pt x="2363290" y="0"/>
                </a:moveTo>
                <a:lnTo>
                  <a:pt x="33675" y="2329614"/>
                </a:lnTo>
                <a:lnTo>
                  <a:pt x="0" y="2295939"/>
                </a:lnTo>
                <a:lnTo>
                  <a:pt x="2295939" y="0"/>
                </a:lnTo>
                <a:lnTo>
                  <a:pt x="2363290" y="0"/>
                </a:lnTo>
                <a:close/>
              </a:path>
            </a:pathLst>
          </a:custGeom>
          <a:solidFill>
            <a:srgbClr val="F7FAFD"/>
          </a:solidFill>
        </p:spPr>
        <p:txBody>
          <a:bodyPr wrap="square" lIns="0" tIns="0" rIns="0" bIns="0" rtlCol="0"/>
          <a:lstStyle/>
          <a:p>
            <a:endParaRPr/>
          </a:p>
        </p:txBody>
      </p:sp>
      <p:sp>
        <p:nvSpPr>
          <p:cNvPr id="4" name="object 4"/>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97BCC7"/>
          </a:solidFill>
        </p:spPr>
        <p:txBody>
          <a:bodyPr wrap="square" lIns="0" tIns="0" rIns="0" bIns="0" rtlCol="0"/>
          <a:lstStyle/>
          <a:p>
            <a:endParaRPr/>
          </a:p>
        </p:txBody>
      </p:sp>
      <p:sp>
        <p:nvSpPr>
          <p:cNvPr id="5" name="object 5"/>
          <p:cNvSpPr txBox="1">
            <a:spLocks noGrp="1"/>
          </p:cNvSpPr>
          <p:nvPr>
            <p:ph type="title"/>
          </p:nvPr>
        </p:nvSpPr>
        <p:spPr>
          <a:xfrm>
            <a:off x="3276578" y="2324100"/>
            <a:ext cx="12801600" cy="1119537"/>
          </a:xfrm>
          <a:prstGeom prst="rect">
            <a:avLst/>
          </a:prstGeom>
        </p:spPr>
        <p:txBody>
          <a:bodyPr vert="horz" wrap="square" lIns="0" tIns="11430" rIns="0" bIns="0" rtlCol="0">
            <a:spAutoFit/>
          </a:bodyPr>
          <a:lstStyle/>
          <a:p>
            <a:pPr marL="12700">
              <a:lnSpc>
                <a:spcPct val="100000"/>
              </a:lnSpc>
              <a:spcBef>
                <a:spcPts val="90"/>
              </a:spcBef>
            </a:pPr>
            <a:r>
              <a:rPr lang="en-US" sz="7200" b="1" spc="300">
                <a:latin typeface="Montserrat" panose="00000500000000000000" pitchFamily="2" charset="0"/>
              </a:rPr>
              <a:t>MISSION</a:t>
            </a:r>
            <a:endParaRPr lang="en-US" sz="7200">
              <a:solidFill>
                <a:srgbClr val="B7DEE8"/>
              </a:solidFill>
              <a:latin typeface="Century Gothic" panose="020B0502020202020204" pitchFamily="34" charset="0"/>
              <a:cs typeface="Arial" panose="020B0604020202020204" pitchFamily="34" charset="0"/>
            </a:endParaRPr>
          </a:p>
        </p:txBody>
      </p:sp>
      <p:sp>
        <p:nvSpPr>
          <p:cNvPr id="7" name="object 7"/>
          <p:cNvSpPr/>
          <p:nvPr/>
        </p:nvSpPr>
        <p:spPr>
          <a:xfrm>
            <a:off x="17259296" y="7724331"/>
            <a:ext cx="1028700" cy="2057400"/>
          </a:xfrm>
          <a:custGeom>
            <a:avLst/>
            <a:gdLst/>
            <a:ahLst/>
            <a:cxnLst/>
            <a:rect l="l" t="t" r="r" b="b"/>
            <a:pathLst>
              <a:path w="1028700" h="2057400">
                <a:moveTo>
                  <a:pt x="1028702" y="2057404"/>
                </a:moveTo>
                <a:lnTo>
                  <a:pt x="0" y="1028702"/>
                </a:lnTo>
                <a:lnTo>
                  <a:pt x="1028702" y="0"/>
                </a:lnTo>
                <a:lnTo>
                  <a:pt x="1028702" y="2057404"/>
                </a:lnTo>
                <a:close/>
              </a:path>
            </a:pathLst>
          </a:custGeom>
          <a:solidFill>
            <a:srgbClr val="F7FAFD"/>
          </a:solidFill>
        </p:spPr>
        <p:txBody>
          <a:bodyPr wrap="square" lIns="0" tIns="0" rIns="0" bIns="0" rtlCol="0"/>
          <a:lstStyle/>
          <a:p>
            <a:endParaRPr/>
          </a:p>
        </p:txBody>
      </p:sp>
      <p:sp>
        <p:nvSpPr>
          <p:cNvPr id="6" name="Minus Sign 5">
            <a:extLst>
              <a:ext uri="{FF2B5EF4-FFF2-40B4-BE49-F238E27FC236}">
                <a16:creationId xmlns:a16="http://schemas.microsoft.com/office/drawing/2014/main" id="{F60DAFEF-A1AF-4D61-B6DD-C5312548E530}"/>
              </a:ext>
            </a:extLst>
          </p:cNvPr>
          <p:cNvSpPr/>
          <p:nvPr/>
        </p:nvSpPr>
        <p:spPr>
          <a:xfrm>
            <a:off x="2514600" y="3467100"/>
            <a:ext cx="5867400" cy="914400"/>
          </a:xfrm>
          <a:prstGeom prst="mathMinus">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9" name="TextBox 8">
            <a:extLst>
              <a:ext uri="{FF2B5EF4-FFF2-40B4-BE49-F238E27FC236}">
                <a16:creationId xmlns:a16="http://schemas.microsoft.com/office/drawing/2014/main" id="{B0573F34-D4C3-403B-A368-F686DD8E7E56}"/>
              </a:ext>
            </a:extLst>
          </p:cNvPr>
          <p:cNvSpPr txBox="1"/>
          <p:nvPr/>
        </p:nvSpPr>
        <p:spPr>
          <a:xfrm>
            <a:off x="3276578" y="4533900"/>
            <a:ext cx="12649222" cy="3477875"/>
          </a:xfrm>
          <a:prstGeom prst="rect">
            <a:avLst/>
          </a:prstGeom>
          <a:noFill/>
        </p:spPr>
        <p:txBody>
          <a:bodyPr wrap="square" rtlCol="0">
            <a:spAutoFit/>
          </a:bodyPr>
          <a:lstStyle/>
          <a:p>
            <a:r>
              <a:rPr lang="en-US" sz="4400">
                <a:solidFill>
                  <a:srgbClr val="B7DEE8"/>
                </a:solidFill>
                <a:latin typeface="Century Gothic" panose="020B0502020202020204" pitchFamily="34" charset="0"/>
                <a:cs typeface="Arial" panose="020B0604020202020204" pitchFamily="34" charset="0"/>
              </a:rPr>
              <a:t>To protect the rights and liberties of all by providing equal access to justice, resolving disputes, and upholding the rule of law pursuant to the powers and duties entrusted to us by the Illinois Constitution.</a:t>
            </a:r>
            <a:endParaRPr lang="en-US" sz="4400"/>
          </a:p>
        </p:txBody>
      </p:sp>
    </p:spTree>
    <p:extLst>
      <p:ext uri="{BB962C8B-B14F-4D97-AF65-F5344CB8AC3E}">
        <p14:creationId xmlns:p14="http://schemas.microsoft.com/office/powerpoint/2010/main" val="11139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64865" cy="2334260"/>
          </a:xfrm>
          <a:custGeom>
            <a:avLst/>
            <a:gdLst/>
            <a:ahLst/>
            <a:cxnLst/>
            <a:rect l="l" t="t" r="r" b="b"/>
            <a:pathLst>
              <a:path w="3364865" h="2334260">
                <a:moveTo>
                  <a:pt x="1030600" y="2333795"/>
                </a:moveTo>
                <a:lnTo>
                  <a:pt x="0" y="1303194"/>
                </a:lnTo>
                <a:lnTo>
                  <a:pt x="0" y="0"/>
                </a:lnTo>
                <a:lnTo>
                  <a:pt x="3364396" y="0"/>
                </a:lnTo>
                <a:lnTo>
                  <a:pt x="1030600" y="2333795"/>
                </a:lnTo>
                <a:close/>
              </a:path>
            </a:pathLst>
          </a:custGeom>
          <a:solidFill>
            <a:srgbClr val="9AECFA"/>
          </a:solidFill>
        </p:spPr>
        <p:txBody>
          <a:bodyPr wrap="square" lIns="0" tIns="0" rIns="0" bIns="0" rtlCol="0"/>
          <a:lstStyle/>
          <a:p>
            <a:endParaRPr/>
          </a:p>
        </p:txBody>
      </p:sp>
      <p:sp>
        <p:nvSpPr>
          <p:cNvPr id="3" name="object 3"/>
          <p:cNvSpPr/>
          <p:nvPr/>
        </p:nvSpPr>
        <p:spPr>
          <a:xfrm>
            <a:off x="1983328" y="0"/>
            <a:ext cx="2363470" cy="2329815"/>
          </a:xfrm>
          <a:custGeom>
            <a:avLst/>
            <a:gdLst/>
            <a:ahLst/>
            <a:cxnLst/>
            <a:rect l="l" t="t" r="r" b="b"/>
            <a:pathLst>
              <a:path w="2363470" h="2329815">
                <a:moveTo>
                  <a:pt x="2363290" y="0"/>
                </a:moveTo>
                <a:lnTo>
                  <a:pt x="33675" y="2329614"/>
                </a:lnTo>
                <a:lnTo>
                  <a:pt x="0" y="2295939"/>
                </a:lnTo>
                <a:lnTo>
                  <a:pt x="2295939" y="0"/>
                </a:lnTo>
                <a:lnTo>
                  <a:pt x="2363290" y="0"/>
                </a:lnTo>
                <a:close/>
              </a:path>
            </a:pathLst>
          </a:custGeom>
          <a:solidFill>
            <a:srgbClr val="F7FAFD"/>
          </a:solidFill>
        </p:spPr>
        <p:txBody>
          <a:bodyPr wrap="square" lIns="0" tIns="0" rIns="0" bIns="0" rtlCol="0"/>
          <a:lstStyle/>
          <a:p>
            <a:endParaRPr/>
          </a:p>
        </p:txBody>
      </p:sp>
      <p:sp>
        <p:nvSpPr>
          <p:cNvPr id="4" name="object 4"/>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97BCC7"/>
          </a:solidFill>
        </p:spPr>
        <p:txBody>
          <a:bodyPr wrap="square" lIns="0" tIns="0" rIns="0" bIns="0" rtlCol="0"/>
          <a:lstStyle/>
          <a:p>
            <a:endParaRPr/>
          </a:p>
        </p:txBody>
      </p:sp>
      <p:sp>
        <p:nvSpPr>
          <p:cNvPr id="5" name="object 5"/>
          <p:cNvSpPr txBox="1">
            <a:spLocks noGrp="1"/>
          </p:cNvSpPr>
          <p:nvPr>
            <p:ph type="title"/>
          </p:nvPr>
        </p:nvSpPr>
        <p:spPr>
          <a:xfrm>
            <a:off x="3276578" y="2324100"/>
            <a:ext cx="12801600" cy="1119537"/>
          </a:xfrm>
          <a:prstGeom prst="rect">
            <a:avLst/>
          </a:prstGeom>
        </p:spPr>
        <p:txBody>
          <a:bodyPr vert="horz" wrap="square" lIns="0" tIns="11430" rIns="0" bIns="0" rtlCol="0">
            <a:spAutoFit/>
          </a:bodyPr>
          <a:lstStyle/>
          <a:p>
            <a:pPr marL="12700">
              <a:lnSpc>
                <a:spcPct val="100000"/>
              </a:lnSpc>
              <a:spcBef>
                <a:spcPts val="90"/>
              </a:spcBef>
            </a:pPr>
            <a:r>
              <a:rPr lang="en-US" sz="7200" b="1" spc="300">
                <a:latin typeface="Montserrat" panose="00000500000000000000" pitchFamily="2" charset="0"/>
              </a:rPr>
              <a:t>VISION</a:t>
            </a:r>
            <a:endParaRPr lang="en-US" sz="7200">
              <a:solidFill>
                <a:srgbClr val="B7DEE8"/>
              </a:solidFill>
              <a:latin typeface="Century Gothic" panose="020B0502020202020204" pitchFamily="34" charset="0"/>
              <a:cs typeface="Arial" panose="020B0604020202020204" pitchFamily="34" charset="0"/>
            </a:endParaRPr>
          </a:p>
        </p:txBody>
      </p:sp>
      <p:sp>
        <p:nvSpPr>
          <p:cNvPr id="7" name="object 7"/>
          <p:cNvSpPr/>
          <p:nvPr/>
        </p:nvSpPr>
        <p:spPr>
          <a:xfrm>
            <a:off x="17259296" y="7724331"/>
            <a:ext cx="1028700" cy="2057400"/>
          </a:xfrm>
          <a:custGeom>
            <a:avLst/>
            <a:gdLst/>
            <a:ahLst/>
            <a:cxnLst/>
            <a:rect l="l" t="t" r="r" b="b"/>
            <a:pathLst>
              <a:path w="1028700" h="2057400">
                <a:moveTo>
                  <a:pt x="1028702" y="2057404"/>
                </a:moveTo>
                <a:lnTo>
                  <a:pt x="0" y="1028702"/>
                </a:lnTo>
                <a:lnTo>
                  <a:pt x="1028702" y="0"/>
                </a:lnTo>
                <a:lnTo>
                  <a:pt x="1028702" y="2057404"/>
                </a:lnTo>
                <a:close/>
              </a:path>
            </a:pathLst>
          </a:custGeom>
          <a:solidFill>
            <a:srgbClr val="F7FAFD"/>
          </a:solidFill>
        </p:spPr>
        <p:txBody>
          <a:bodyPr wrap="square" lIns="0" tIns="0" rIns="0" bIns="0" rtlCol="0"/>
          <a:lstStyle/>
          <a:p>
            <a:endParaRPr/>
          </a:p>
        </p:txBody>
      </p:sp>
      <p:sp>
        <p:nvSpPr>
          <p:cNvPr id="6" name="Minus Sign 5">
            <a:extLst>
              <a:ext uri="{FF2B5EF4-FFF2-40B4-BE49-F238E27FC236}">
                <a16:creationId xmlns:a16="http://schemas.microsoft.com/office/drawing/2014/main" id="{F60DAFEF-A1AF-4D61-B6DD-C5312548E530}"/>
              </a:ext>
            </a:extLst>
          </p:cNvPr>
          <p:cNvSpPr/>
          <p:nvPr/>
        </p:nvSpPr>
        <p:spPr>
          <a:xfrm>
            <a:off x="2667000" y="3467100"/>
            <a:ext cx="4800600" cy="914400"/>
          </a:xfrm>
          <a:prstGeom prst="mathMinus">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9" name="TextBox 8">
            <a:extLst>
              <a:ext uri="{FF2B5EF4-FFF2-40B4-BE49-F238E27FC236}">
                <a16:creationId xmlns:a16="http://schemas.microsoft.com/office/drawing/2014/main" id="{B0573F34-D4C3-403B-A368-F686DD8E7E56}"/>
              </a:ext>
            </a:extLst>
          </p:cNvPr>
          <p:cNvSpPr txBox="1"/>
          <p:nvPr/>
        </p:nvSpPr>
        <p:spPr>
          <a:xfrm>
            <a:off x="3276578" y="4533900"/>
            <a:ext cx="12649222" cy="2123658"/>
          </a:xfrm>
          <a:prstGeom prst="rect">
            <a:avLst/>
          </a:prstGeom>
          <a:noFill/>
        </p:spPr>
        <p:txBody>
          <a:bodyPr wrap="square" rtlCol="0">
            <a:spAutoFit/>
          </a:bodyPr>
          <a:lstStyle/>
          <a:p>
            <a:r>
              <a:rPr lang="en-US" sz="4400">
                <a:solidFill>
                  <a:srgbClr val="B7DEE8"/>
                </a:solidFill>
                <a:latin typeface="Century Gothic" panose="020B0502020202020204" pitchFamily="34" charset="0"/>
              </a:rPr>
              <a:t>To be trusted and open to all by being fair, innovative, diverse, and responsive to changing needs.</a:t>
            </a:r>
            <a:endParaRPr lang="en-US" sz="4400"/>
          </a:p>
        </p:txBody>
      </p:sp>
    </p:spTree>
    <p:extLst>
      <p:ext uri="{BB962C8B-B14F-4D97-AF65-F5344CB8AC3E}">
        <p14:creationId xmlns:p14="http://schemas.microsoft.com/office/powerpoint/2010/main" val="19786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64865" cy="2334260"/>
          </a:xfrm>
          <a:custGeom>
            <a:avLst/>
            <a:gdLst/>
            <a:ahLst/>
            <a:cxnLst/>
            <a:rect l="l" t="t" r="r" b="b"/>
            <a:pathLst>
              <a:path w="3364865" h="2334260">
                <a:moveTo>
                  <a:pt x="1030600" y="2333795"/>
                </a:moveTo>
                <a:lnTo>
                  <a:pt x="0" y="1303194"/>
                </a:lnTo>
                <a:lnTo>
                  <a:pt x="0" y="0"/>
                </a:lnTo>
                <a:lnTo>
                  <a:pt x="3364396" y="0"/>
                </a:lnTo>
                <a:lnTo>
                  <a:pt x="1030600" y="2333795"/>
                </a:lnTo>
                <a:close/>
              </a:path>
            </a:pathLst>
          </a:custGeom>
          <a:solidFill>
            <a:srgbClr val="9AECFA"/>
          </a:solidFill>
        </p:spPr>
        <p:txBody>
          <a:bodyPr wrap="square" lIns="0" tIns="0" rIns="0" bIns="0" rtlCol="0"/>
          <a:lstStyle/>
          <a:p>
            <a:endParaRPr/>
          </a:p>
        </p:txBody>
      </p:sp>
      <p:sp>
        <p:nvSpPr>
          <p:cNvPr id="3" name="object 3"/>
          <p:cNvSpPr/>
          <p:nvPr/>
        </p:nvSpPr>
        <p:spPr>
          <a:xfrm>
            <a:off x="1983328" y="0"/>
            <a:ext cx="2363470" cy="2329815"/>
          </a:xfrm>
          <a:custGeom>
            <a:avLst/>
            <a:gdLst/>
            <a:ahLst/>
            <a:cxnLst/>
            <a:rect l="l" t="t" r="r" b="b"/>
            <a:pathLst>
              <a:path w="2363470" h="2329815">
                <a:moveTo>
                  <a:pt x="2363290" y="0"/>
                </a:moveTo>
                <a:lnTo>
                  <a:pt x="33675" y="2329614"/>
                </a:lnTo>
                <a:lnTo>
                  <a:pt x="0" y="2295939"/>
                </a:lnTo>
                <a:lnTo>
                  <a:pt x="2295939" y="0"/>
                </a:lnTo>
                <a:lnTo>
                  <a:pt x="2363290" y="0"/>
                </a:lnTo>
                <a:close/>
              </a:path>
            </a:pathLst>
          </a:custGeom>
          <a:solidFill>
            <a:srgbClr val="F7FAFD"/>
          </a:solidFill>
        </p:spPr>
        <p:txBody>
          <a:bodyPr wrap="square" lIns="0" tIns="0" rIns="0" bIns="0" rtlCol="0"/>
          <a:lstStyle/>
          <a:p>
            <a:endParaRPr/>
          </a:p>
        </p:txBody>
      </p:sp>
      <p:sp>
        <p:nvSpPr>
          <p:cNvPr id="4" name="object 4"/>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97BCC7"/>
          </a:solidFill>
        </p:spPr>
        <p:txBody>
          <a:bodyPr wrap="square" lIns="0" tIns="0" rIns="0" bIns="0" rtlCol="0"/>
          <a:lstStyle/>
          <a:p>
            <a:endParaRPr/>
          </a:p>
        </p:txBody>
      </p:sp>
      <p:sp>
        <p:nvSpPr>
          <p:cNvPr id="5" name="object 5"/>
          <p:cNvSpPr txBox="1">
            <a:spLocks noGrp="1"/>
          </p:cNvSpPr>
          <p:nvPr>
            <p:ph type="title"/>
          </p:nvPr>
        </p:nvSpPr>
        <p:spPr>
          <a:xfrm>
            <a:off x="3276578" y="1485900"/>
            <a:ext cx="12801600" cy="1119537"/>
          </a:xfrm>
          <a:prstGeom prst="rect">
            <a:avLst/>
          </a:prstGeom>
        </p:spPr>
        <p:txBody>
          <a:bodyPr vert="horz" wrap="square" lIns="0" tIns="11430" rIns="0" bIns="0" rtlCol="0">
            <a:spAutoFit/>
          </a:bodyPr>
          <a:lstStyle/>
          <a:p>
            <a:pPr marL="12700">
              <a:lnSpc>
                <a:spcPct val="100000"/>
              </a:lnSpc>
              <a:spcBef>
                <a:spcPts val="90"/>
              </a:spcBef>
            </a:pPr>
            <a:r>
              <a:rPr lang="en-US" sz="7200" b="1" spc="300">
                <a:latin typeface="Montserrat" panose="00000500000000000000" pitchFamily="2" charset="0"/>
              </a:rPr>
              <a:t>CORE VALUES</a:t>
            </a:r>
            <a:endParaRPr lang="en-US" sz="7200">
              <a:solidFill>
                <a:srgbClr val="B7DEE8"/>
              </a:solidFill>
              <a:latin typeface="Century Gothic" panose="020B0502020202020204" pitchFamily="34" charset="0"/>
              <a:cs typeface="Arial" panose="020B0604020202020204" pitchFamily="34" charset="0"/>
            </a:endParaRPr>
          </a:p>
        </p:txBody>
      </p:sp>
      <p:sp>
        <p:nvSpPr>
          <p:cNvPr id="7" name="object 7"/>
          <p:cNvSpPr/>
          <p:nvPr/>
        </p:nvSpPr>
        <p:spPr>
          <a:xfrm>
            <a:off x="17259296" y="7724331"/>
            <a:ext cx="1028700" cy="2057400"/>
          </a:xfrm>
          <a:custGeom>
            <a:avLst/>
            <a:gdLst/>
            <a:ahLst/>
            <a:cxnLst/>
            <a:rect l="l" t="t" r="r" b="b"/>
            <a:pathLst>
              <a:path w="1028700" h="2057400">
                <a:moveTo>
                  <a:pt x="1028702" y="2057404"/>
                </a:moveTo>
                <a:lnTo>
                  <a:pt x="0" y="1028702"/>
                </a:lnTo>
                <a:lnTo>
                  <a:pt x="1028702" y="0"/>
                </a:lnTo>
                <a:lnTo>
                  <a:pt x="1028702" y="2057404"/>
                </a:lnTo>
                <a:close/>
              </a:path>
            </a:pathLst>
          </a:custGeom>
          <a:solidFill>
            <a:srgbClr val="F7FAFD"/>
          </a:solidFill>
        </p:spPr>
        <p:txBody>
          <a:bodyPr wrap="square" lIns="0" tIns="0" rIns="0" bIns="0" rtlCol="0"/>
          <a:lstStyle/>
          <a:p>
            <a:endParaRPr/>
          </a:p>
        </p:txBody>
      </p:sp>
      <p:sp>
        <p:nvSpPr>
          <p:cNvPr id="6" name="Minus Sign 5">
            <a:extLst>
              <a:ext uri="{FF2B5EF4-FFF2-40B4-BE49-F238E27FC236}">
                <a16:creationId xmlns:a16="http://schemas.microsoft.com/office/drawing/2014/main" id="{F60DAFEF-A1AF-4D61-B6DD-C5312548E530}"/>
              </a:ext>
            </a:extLst>
          </p:cNvPr>
          <p:cNvSpPr/>
          <p:nvPr/>
        </p:nvSpPr>
        <p:spPr>
          <a:xfrm>
            <a:off x="1983328" y="2631805"/>
            <a:ext cx="9753600" cy="914400"/>
          </a:xfrm>
          <a:prstGeom prst="mathMinus">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9" name="TextBox 8">
            <a:extLst>
              <a:ext uri="{FF2B5EF4-FFF2-40B4-BE49-F238E27FC236}">
                <a16:creationId xmlns:a16="http://schemas.microsoft.com/office/drawing/2014/main" id="{B0573F34-D4C3-403B-A368-F686DD8E7E56}"/>
              </a:ext>
            </a:extLst>
          </p:cNvPr>
          <p:cNvSpPr txBox="1"/>
          <p:nvPr/>
        </p:nvSpPr>
        <p:spPr>
          <a:xfrm>
            <a:off x="3257528" y="3572573"/>
            <a:ext cx="13563622" cy="1015663"/>
          </a:xfrm>
          <a:prstGeom prst="rect">
            <a:avLst/>
          </a:prstGeom>
          <a:noFill/>
        </p:spPr>
        <p:txBody>
          <a:bodyPr wrap="square" rtlCol="0">
            <a:spAutoFit/>
          </a:bodyPr>
          <a:lstStyle/>
          <a:p>
            <a:r>
              <a:rPr lang="en-US" sz="3200" b="1" spc="600">
                <a:solidFill>
                  <a:srgbClr val="FF3399"/>
                </a:solidFill>
                <a:latin typeface="Century Gothic" panose="020B0502020202020204" pitchFamily="34" charset="0"/>
              </a:rPr>
              <a:t>F</a:t>
            </a:r>
            <a:r>
              <a:rPr lang="en-US" sz="3200" b="1" spc="600">
                <a:solidFill>
                  <a:schemeClr val="bg1"/>
                </a:solidFill>
                <a:latin typeface="Century Gothic" panose="020B0502020202020204" pitchFamily="34" charset="0"/>
              </a:rPr>
              <a:t>AIRNESS</a:t>
            </a:r>
            <a:r>
              <a:rPr lang="en-US" sz="3200" spc="300">
                <a:solidFill>
                  <a:schemeClr val="bg1"/>
                </a:solidFill>
                <a:latin typeface="Century Gothic" panose="020B0502020202020204" pitchFamily="34" charset="0"/>
              </a:rPr>
              <a:t>-</a:t>
            </a:r>
            <a:r>
              <a:rPr lang="en-US" sz="2800" b="1" spc="300">
                <a:latin typeface="Century Gothic" panose="020B0502020202020204" pitchFamily="34" charset="0"/>
              </a:rPr>
              <a:t> </a:t>
            </a:r>
            <a:r>
              <a:rPr lang="en-US" sz="2800" spc="300">
                <a:solidFill>
                  <a:srgbClr val="B7DEE8"/>
                </a:solidFill>
                <a:latin typeface="Century Gothic" panose="020B0502020202020204" pitchFamily="34" charset="0"/>
              </a:rPr>
              <a:t>impartial in our actions, decisions, and treatment of all.</a:t>
            </a:r>
            <a:endParaRPr lang="en-US" sz="2800" spc="300"/>
          </a:p>
        </p:txBody>
      </p:sp>
      <p:sp>
        <p:nvSpPr>
          <p:cNvPr id="10" name="TextBox 9">
            <a:extLst>
              <a:ext uri="{FF2B5EF4-FFF2-40B4-BE49-F238E27FC236}">
                <a16:creationId xmlns:a16="http://schemas.microsoft.com/office/drawing/2014/main" id="{EE427C18-EBB5-4C02-8302-57F708E07670}"/>
              </a:ext>
            </a:extLst>
          </p:cNvPr>
          <p:cNvSpPr txBox="1"/>
          <p:nvPr/>
        </p:nvSpPr>
        <p:spPr>
          <a:xfrm>
            <a:off x="3257528" y="8196743"/>
            <a:ext cx="13563622" cy="584775"/>
          </a:xfrm>
          <a:prstGeom prst="rect">
            <a:avLst/>
          </a:prstGeom>
          <a:noFill/>
        </p:spPr>
        <p:txBody>
          <a:bodyPr wrap="square" rtlCol="0">
            <a:spAutoFit/>
          </a:bodyPr>
          <a:lstStyle/>
          <a:p>
            <a:r>
              <a:rPr lang="en-US" sz="3200" b="1" spc="600">
                <a:solidFill>
                  <a:srgbClr val="FF3399"/>
                </a:solidFill>
                <a:latin typeface="Century Gothic" panose="020B0502020202020204" pitchFamily="34" charset="0"/>
              </a:rPr>
              <a:t>R</a:t>
            </a:r>
            <a:r>
              <a:rPr lang="en-US" sz="3200" b="1" spc="600">
                <a:solidFill>
                  <a:schemeClr val="bg1"/>
                </a:solidFill>
                <a:latin typeface="Century Gothic" panose="020B0502020202020204" pitchFamily="34" charset="0"/>
              </a:rPr>
              <a:t>ESPECT</a:t>
            </a:r>
            <a:r>
              <a:rPr lang="en-US" sz="3200" spc="600">
                <a:solidFill>
                  <a:schemeClr val="bg1"/>
                </a:solidFill>
                <a:latin typeface="Century Gothic" panose="020B0502020202020204" pitchFamily="34" charset="0"/>
              </a:rPr>
              <a:t>-</a:t>
            </a:r>
            <a:r>
              <a:rPr lang="en-US" sz="2800" spc="600">
                <a:latin typeface="Century Gothic" panose="020B0502020202020204" pitchFamily="34" charset="0"/>
              </a:rPr>
              <a:t> </a:t>
            </a:r>
            <a:r>
              <a:rPr lang="en-US" sz="2800" spc="300">
                <a:solidFill>
                  <a:srgbClr val="B7DEE8"/>
                </a:solidFill>
                <a:latin typeface="Century Gothic" panose="020B0502020202020204" pitchFamily="34" charset="0"/>
              </a:rPr>
              <a:t>treat all with dignity, courtesy, and understanding.</a:t>
            </a:r>
            <a:endParaRPr lang="en-US" sz="2800"/>
          </a:p>
        </p:txBody>
      </p:sp>
      <p:sp>
        <p:nvSpPr>
          <p:cNvPr id="11" name="TextBox 10">
            <a:extLst>
              <a:ext uri="{FF2B5EF4-FFF2-40B4-BE49-F238E27FC236}">
                <a16:creationId xmlns:a16="http://schemas.microsoft.com/office/drawing/2014/main" id="{466F08B8-ECB3-42D1-BE18-2DD245928E71}"/>
              </a:ext>
            </a:extLst>
          </p:cNvPr>
          <p:cNvSpPr txBox="1"/>
          <p:nvPr/>
        </p:nvSpPr>
        <p:spPr>
          <a:xfrm>
            <a:off x="3257528" y="6783562"/>
            <a:ext cx="13811272" cy="1015663"/>
          </a:xfrm>
          <a:prstGeom prst="rect">
            <a:avLst/>
          </a:prstGeom>
          <a:noFill/>
        </p:spPr>
        <p:txBody>
          <a:bodyPr wrap="square" rtlCol="0">
            <a:spAutoFit/>
          </a:bodyPr>
          <a:lstStyle/>
          <a:p>
            <a:r>
              <a:rPr lang="en-US" sz="3200" b="1" spc="600">
                <a:solidFill>
                  <a:srgbClr val="FF3399"/>
                </a:solidFill>
                <a:latin typeface="Century Gothic" panose="020B0502020202020204" pitchFamily="34" charset="0"/>
              </a:rPr>
              <a:t>I</a:t>
            </a:r>
            <a:r>
              <a:rPr lang="en-US" sz="3200" b="1" spc="600">
                <a:solidFill>
                  <a:schemeClr val="bg1"/>
                </a:solidFill>
                <a:latin typeface="Century Gothic" panose="020B0502020202020204" pitchFamily="34" charset="0"/>
              </a:rPr>
              <a:t>NTEGRITY</a:t>
            </a:r>
            <a:r>
              <a:rPr lang="en-US" sz="3200" spc="600">
                <a:solidFill>
                  <a:schemeClr val="bg1"/>
                </a:solidFill>
                <a:latin typeface="Century Gothic" panose="020B0502020202020204" pitchFamily="34" charset="0"/>
              </a:rPr>
              <a:t>-</a:t>
            </a:r>
            <a:r>
              <a:rPr lang="en-US" sz="2800" spc="300">
                <a:latin typeface="Century Gothic" panose="020B0502020202020204" pitchFamily="34" charset="0"/>
              </a:rPr>
              <a:t> </a:t>
            </a:r>
            <a:r>
              <a:rPr lang="en-US" sz="2800" spc="300">
                <a:solidFill>
                  <a:srgbClr val="B7DEE8"/>
                </a:solidFill>
                <a:latin typeface="Century Gothic" panose="020B0502020202020204" pitchFamily="34" charset="0"/>
              </a:rPr>
              <a:t>honest, trustworthy, and committed to the highest ethical and professional standards.</a:t>
            </a:r>
            <a:endParaRPr lang="en-US" sz="2800"/>
          </a:p>
        </p:txBody>
      </p:sp>
      <p:sp>
        <p:nvSpPr>
          <p:cNvPr id="12" name="TextBox 11">
            <a:extLst>
              <a:ext uri="{FF2B5EF4-FFF2-40B4-BE49-F238E27FC236}">
                <a16:creationId xmlns:a16="http://schemas.microsoft.com/office/drawing/2014/main" id="{3BBEC101-749C-44EB-A9FF-F091BFDF3ED9}"/>
              </a:ext>
            </a:extLst>
          </p:cNvPr>
          <p:cNvSpPr txBox="1"/>
          <p:nvPr/>
        </p:nvSpPr>
        <p:spPr>
          <a:xfrm>
            <a:off x="3257528" y="5022714"/>
            <a:ext cx="13563622" cy="1446550"/>
          </a:xfrm>
          <a:prstGeom prst="rect">
            <a:avLst/>
          </a:prstGeom>
          <a:noFill/>
        </p:spPr>
        <p:txBody>
          <a:bodyPr wrap="square" rtlCol="0">
            <a:spAutoFit/>
          </a:bodyPr>
          <a:lstStyle/>
          <a:p>
            <a:r>
              <a:rPr lang="en-US" sz="3200" b="1" spc="600">
                <a:solidFill>
                  <a:srgbClr val="FF3399"/>
                </a:solidFill>
                <a:latin typeface="Century Gothic" panose="020B0502020202020204" pitchFamily="34" charset="0"/>
              </a:rPr>
              <a:t>A</a:t>
            </a:r>
            <a:r>
              <a:rPr lang="en-US" sz="3200" b="1" spc="600">
                <a:solidFill>
                  <a:schemeClr val="bg1"/>
                </a:solidFill>
                <a:latin typeface="Century Gothic" panose="020B0502020202020204" pitchFamily="34" charset="0"/>
              </a:rPr>
              <a:t>CCOUNTABILITY</a:t>
            </a:r>
            <a:r>
              <a:rPr lang="en-US" sz="3200" spc="600">
                <a:solidFill>
                  <a:schemeClr val="bg1"/>
                </a:solidFill>
                <a:latin typeface="Century Gothic" panose="020B0502020202020204" pitchFamily="34" charset="0"/>
              </a:rPr>
              <a:t>-</a:t>
            </a:r>
            <a:r>
              <a:rPr lang="en-US" sz="2800" spc="300">
                <a:latin typeface="Century Gothic" panose="020B0502020202020204" pitchFamily="34" charset="0"/>
              </a:rPr>
              <a:t> </a:t>
            </a:r>
            <a:r>
              <a:rPr lang="en-US" sz="2800" spc="300">
                <a:solidFill>
                  <a:srgbClr val="B7DEE8"/>
                </a:solidFill>
                <a:latin typeface="Century Gothic" panose="020B0502020202020204" pitchFamily="34" charset="0"/>
              </a:rPr>
              <a:t>responsible and answerable for our conduct and performance, and transparent in the use of public resources.</a:t>
            </a:r>
            <a:endParaRPr lang="en-US" sz="2800"/>
          </a:p>
        </p:txBody>
      </p:sp>
      <p:sp>
        <p:nvSpPr>
          <p:cNvPr id="13" name="TextBox 12">
            <a:extLst>
              <a:ext uri="{FF2B5EF4-FFF2-40B4-BE49-F238E27FC236}">
                <a16:creationId xmlns:a16="http://schemas.microsoft.com/office/drawing/2014/main" id="{AD0C673C-ED58-4E05-A49B-8E9BF397E5EB}"/>
              </a:ext>
            </a:extLst>
          </p:cNvPr>
          <p:cNvSpPr txBox="1"/>
          <p:nvPr/>
        </p:nvSpPr>
        <p:spPr>
          <a:xfrm>
            <a:off x="15773400" y="171335"/>
            <a:ext cx="6820075" cy="830997"/>
          </a:xfrm>
          <a:prstGeom prst="rect">
            <a:avLst/>
          </a:prstGeom>
          <a:noFill/>
        </p:spPr>
        <p:txBody>
          <a:bodyPr wrap="square" rtlCol="0">
            <a:spAutoFit/>
          </a:bodyPr>
          <a:lstStyle/>
          <a:p>
            <a:r>
              <a:rPr lang="en-US" sz="4800" b="1" err="1">
                <a:solidFill>
                  <a:schemeClr val="bg1"/>
                </a:solidFill>
                <a:latin typeface="Century Gothic" panose="020B0502020202020204" pitchFamily="34" charset="0"/>
                <a:cs typeface="Arial" panose="020B0604020202020204" pitchFamily="34" charset="0"/>
              </a:rPr>
              <a:t>F.A.I.R</a:t>
            </a:r>
            <a:endParaRPr lang="en-US" sz="4800" b="1">
              <a:solidFill>
                <a:schemeClr val="bg1"/>
              </a:solidFill>
              <a:latin typeface="Century Gothic" panose="020B0502020202020204" pitchFamily="34" charset="0"/>
              <a:cs typeface="Arial" panose="020B0604020202020204" pitchFamily="34" charset="0"/>
            </a:endParaRPr>
          </a:p>
        </p:txBody>
      </p:sp>
      <p:sp>
        <p:nvSpPr>
          <p:cNvPr id="14" name="object 14">
            <a:extLst>
              <a:ext uri="{FF2B5EF4-FFF2-40B4-BE49-F238E27FC236}">
                <a16:creationId xmlns:a16="http://schemas.microsoft.com/office/drawing/2014/main" id="{E056CF69-6E2B-45A2-A759-CCCDA12B55EE}"/>
              </a:ext>
            </a:extLst>
          </p:cNvPr>
          <p:cNvSpPr/>
          <p:nvPr/>
        </p:nvSpPr>
        <p:spPr>
          <a:xfrm>
            <a:off x="15112881" y="304548"/>
            <a:ext cx="622419" cy="564569"/>
          </a:xfrm>
          <a:custGeom>
            <a:avLst/>
            <a:gdLst/>
            <a:ahLst/>
            <a:cxnLst/>
            <a:rect l="l" t="t" r="r" b="b"/>
            <a:pathLst>
              <a:path w="974725" h="781050">
                <a:moveTo>
                  <a:pt x="602027" y="511306"/>
                </a:moveTo>
                <a:lnTo>
                  <a:pt x="334998" y="511306"/>
                </a:lnTo>
                <a:lnTo>
                  <a:pt x="841219" y="0"/>
                </a:lnTo>
                <a:lnTo>
                  <a:pt x="974720" y="134825"/>
                </a:lnTo>
                <a:lnTo>
                  <a:pt x="602027" y="511306"/>
                </a:lnTo>
                <a:close/>
              </a:path>
              <a:path w="974725" h="781050">
                <a:moveTo>
                  <a:pt x="334998" y="781049"/>
                </a:moveTo>
                <a:lnTo>
                  <a:pt x="0" y="442647"/>
                </a:lnTo>
                <a:lnTo>
                  <a:pt x="133489" y="307776"/>
                </a:lnTo>
                <a:lnTo>
                  <a:pt x="334998" y="511306"/>
                </a:lnTo>
                <a:lnTo>
                  <a:pt x="602027" y="511306"/>
                </a:lnTo>
                <a:lnTo>
                  <a:pt x="334998" y="781049"/>
                </a:lnTo>
                <a:close/>
              </a:path>
            </a:pathLst>
          </a:custGeom>
          <a:solidFill>
            <a:srgbClr val="FF4080"/>
          </a:solidFill>
        </p:spPr>
        <p:txBody>
          <a:bodyPr wrap="square" lIns="0" tIns="0" rIns="0" bIns="0" rtlCol="0"/>
          <a:lstStyle/>
          <a:p>
            <a:endParaRPr/>
          </a:p>
        </p:txBody>
      </p:sp>
    </p:spTree>
    <p:extLst>
      <p:ext uri="{BB962C8B-B14F-4D97-AF65-F5344CB8AC3E}">
        <p14:creationId xmlns:p14="http://schemas.microsoft.com/office/powerpoint/2010/main" val="34758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64865" cy="2334260"/>
          </a:xfrm>
          <a:custGeom>
            <a:avLst/>
            <a:gdLst/>
            <a:ahLst/>
            <a:cxnLst/>
            <a:rect l="l" t="t" r="r" b="b"/>
            <a:pathLst>
              <a:path w="3364865" h="2334260">
                <a:moveTo>
                  <a:pt x="1030600" y="2333795"/>
                </a:moveTo>
                <a:lnTo>
                  <a:pt x="0" y="1303194"/>
                </a:lnTo>
                <a:lnTo>
                  <a:pt x="0" y="0"/>
                </a:lnTo>
                <a:lnTo>
                  <a:pt x="3364396" y="0"/>
                </a:lnTo>
                <a:lnTo>
                  <a:pt x="1030600" y="2333795"/>
                </a:lnTo>
                <a:close/>
              </a:path>
            </a:pathLst>
          </a:custGeom>
          <a:solidFill>
            <a:srgbClr val="9AECFA"/>
          </a:solidFill>
        </p:spPr>
        <p:txBody>
          <a:bodyPr wrap="square" lIns="0" tIns="0" rIns="0" bIns="0" rtlCol="0"/>
          <a:lstStyle/>
          <a:p>
            <a:endParaRPr/>
          </a:p>
        </p:txBody>
      </p:sp>
      <p:sp>
        <p:nvSpPr>
          <p:cNvPr id="3" name="object 3"/>
          <p:cNvSpPr/>
          <p:nvPr/>
        </p:nvSpPr>
        <p:spPr>
          <a:xfrm>
            <a:off x="1983328" y="0"/>
            <a:ext cx="2363470" cy="2329815"/>
          </a:xfrm>
          <a:custGeom>
            <a:avLst/>
            <a:gdLst/>
            <a:ahLst/>
            <a:cxnLst/>
            <a:rect l="l" t="t" r="r" b="b"/>
            <a:pathLst>
              <a:path w="2363470" h="2329815">
                <a:moveTo>
                  <a:pt x="2363290" y="0"/>
                </a:moveTo>
                <a:lnTo>
                  <a:pt x="33675" y="2329614"/>
                </a:lnTo>
                <a:lnTo>
                  <a:pt x="0" y="2295939"/>
                </a:lnTo>
                <a:lnTo>
                  <a:pt x="2295939" y="0"/>
                </a:lnTo>
                <a:lnTo>
                  <a:pt x="2363290" y="0"/>
                </a:lnTo>
                <a:close/>
              </a:path>
            </a:pathLst>
          </a:custGeom>
          <a:solidFill>
            <a:srgbClr val="F7FAFD"/>
          </a:solidFill>
        </p:spPr>
        <p:txBody>
          <a:bodyPr wrap="square" lIns="0" tIns="0" rIns="0" bIns="0" rtlCol="0"/>
          <a:lstStyle/>
          <a:p>
            <a:endParaRPr/>
          </a:p>
        </p:txBody>
      </p:sp>
      <p:sp>
        <p:nvSpPr>
          <p:cNvPr id="4" name="object 4"/>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97BCC7"/>
          </a:solidFill>
        </p:spPr>
        <p:txBody>
          <a:bodyPr wrap="square" lIns="0" tIns="0" rIns="0" bIns="0" rtlCol="0"/>
          <a:lstStyle/>
          <a:p>
            <a:endParaRPr/>
          </a:p>
        </p:txBody>
      </p:sp>
      <p:sp>
        <p:nvSpPr>
          <p:cNvPr id="5" name="object 5"/>
          <p:cNvSpPr txBox="1">
            <a:spLocks noGrp="1"/>
          </p:cNvSpPr>
          <p:nvPr>
            <p:ph type="title"/>
          </p:nvPr>
        </p:nvSpPr>
        <p:spPr>
          <a:xfrm>
            <a:off x="3276578" y="1485900"/>
            <a:ext cx="12801600" cy="1119537"/>
          </a:xfrm>
          <a:prstGeom prst="rect">
            <a:avLst/>
          </a:prstGeom>
        </p:spPr>
        <p:txBody>
          <a:bodyPr vert="horz" wrap="square" lIns="0" tIns="11430" rIns="0" bIns="0" rtlCol="0">
            <a:spAutoFit/>
          </a:bodyPr>
          <a:lstStyle/>
          <a:p>
            <a:pPr marL="12700">
              <a:lnSpc>
                <a:spcPct val="100000"/>
              </a:lnSpc>
              <a:spcBef>
                <a:spcPts val="90"/>
              </a:spcBef>
            </a:pPr>
            <a:r>
              <a:rPr lang="en-US" sz="7200" b="1" spc="300">
                <a:latin typeface="Montserrat" panose="00000500000000000000" pitchFamily="2" charset="0"/>
              </a:rPr>
              <a:t>5 STRATEGIC GOALS</a:t>
            </a:r>
            <a:endParaRPr lang="en-US" sz="7200">
              <a:solidFill>
                <a:srgbClr val="B7DEE8"/>
              </a:solidFill>
              <a:latin typeface="Century Gothic" panose="020B0502020202020204" pitchFamily="34" charset="0"/>
              <a:cs typeface="Arial" panose="020B0604020202020204" pitchFamily="34" charset="0"/>
            </a:endParaRPr>
          </a:p>
        </p:txBody>
      </p:sp>
      <p:sp>
        <p:nvSpPr>
          <p:cNvPr id="7" name="object 7"/>
          <p:cNvSpPr/>
          <p:nvPr/>
        </p:nvSpPr>
        <p:spPr>
          <a:xfrm>
            <a:off x="17259296" y="7724331"/>
            <a:ext cx="1028700" cy="2057400"/>
          </a:xfrm>
          <a:custGeom>
            <a:avLst/>
            <a:gdLst/>
            <a:ahLst/>
            <a:cxnLst/>
            <a:rect l="l" t="t" r="r" b="b"/>
            <a:pathLst>
              <a:path w="1028700" h="2057400">
                <a:moveTo>
                  <a:pt x="1028702" y="2057404"/>
                </a:moveTo>
                <a:lnTo>
                  <a:pt x="0" y="1028702"/>
                </a:lnTo>
                <a:lnTo>
                  <a:pt x="1028702" y="0"/>
                </a:lnTo>
                <a:lnTo>
                  <a:pt x="1028702" y="2057404"/>
                </a:lnTo>
                <a:close/>
              </a:path>
            </a:pathLst>
          </a:custGeom>
          <a:solidFill>
            <a:srgbClr val="F7FAFD"/>
          </a:solidFill>
        </p:spPr>
        <p:txBody>
          <a:bodyPr wrap="square" lIns="0" tIns="0" rIns="0" bIns="0" rtlCol="0"/>
          <a:lstStyle/>
          <a:p>
            <a:endParaRPr/>
          </a:p>
        </p:txBody>
      </p:sp>
      <p:sp>
        <p:nvSpPr>
          <p:cNvPr id="6" name="Minus Sign 5">
            <a:extLst>
              <a:ext uri="{FF2B5EF4-FFF2-40B4-BE49-F238E27FC236}">
                <a16:creationId xmlns:a16="http://schemas.microsoft.com/office/drawing/2014/main" id="{F60DAFEF-A1AF-4D61-B6DD-C5312548E530}"/>
              </a:ext>
            </a:extLst>
          </p:cNvPr>
          <p:cNvSpPr/>
          <p:nvPr/>
        </p:nvSpPr>
        <p:spPr>
          <a:xfrm>
            <a:off x="1447800" y="2440934"/>
            <a:ext cx="13563622" cy="914400"/>
          </a:xfrm>
          <a:prstGeom prst="mathMinus">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9" name="TextBox 8">
            <a:extLst>
              <a:ext uri="{FF2B5EF4-FFF2-40B4-BE49-F238E27FC236}">
                <a16:creationId xmlns:a16="http://schemas.microsoft.com/office/drawing/2014/main" id="{B0573F34-D4C3-403B-A368-F686DD8E7E56}"/>
              </a:ext>
            </a:extLst>
          </p:cNvPr>
          <p:cNvSpPr txBox="1"/>
          <p:nvPr/>
        </p:nvSpPr>
        <p:spPr>
          <a:xfrm>
            <a:off x="3165063" y="3483106"/>
            <a:ext cx="13563622" cy="646331"/>
          </a:xfrm>
          <a:prstGeom prst="rect">
            <a:avLst/>
          </a:prstGeom>
          <a:noFill/>
        </p:spPr>
        <p:txBody>
          <a:bodyPr wrap="square" rtlCol="0">
            <a:spAutoFit/>
          </a:bodyPr>
          <a:lstStyle/>
          <a:p>
            <a:r>
              <a:rPr lang="en-US" sz="3600">
                <a:solidFill>
                  <a:srgbClr val="FF3399"/>
                </a:solidFill>
                <a:latin typeface="Century Gothic" panose="020B0502020202020204" pitchFamily="34" charset="0"/>
                <a:cs typeface="Arial" panose="020B0604020202020204" pitchFamily="34" charset="0"/>
              </a:rPr>
              <a:t>1. </a:t>
            </a:r>
            <a:r>
              <a:rPr lang="en-US" sz="3600">
                <a:solidFill>
                  <a:schemeClr val="accent5">
                    <a:lumMod val="40000"/>
                    <a:lumOff val="60000"/>
                  </a:schemeClr>
                </a:solidFill>
                <a:latin typeface="Century Gothic" panose="020B0502020202020204" pitchFamily="34" charset="0"/>
                <a:cs typeface="Arial" panose="020B0604020202020204" pitchFamily="34" charset="0"/>
              </a:rPr>
              <a:t>Accessible Justice &amp; Equal Protection Under the Law</a:t>
            </a:r>
            <a:endParaRPr lang="en-US" sz="3600" spc="300"/>
          </a:p>
        </p:txBody>
      </p:sp>
      <p:sp>
        <p:nvSpPr>
          <p:cNvPr id="15" name="Rectangle 14">
            <a:extLst>
              <a:ext uri="{FF2B5EF4-FFF2-40B4-BE49-F238E27FC236}">
                <a16:creationId xmlns:a16="http://schemas.microsoft.com/office/drawing/2014/main" id="{90D8044B-9DB7-4374-9FB0-E70FD61EB67D}"/>
              </a:ext>
            </a:extLst>
          </p:cNvPr>
          <p:cNvSpPr/>
          <p:nvPr/>
        </p:nvSpPr>
        <p:spPr>
          <a:xfrm>
            <a:off x="3165063" y="4683940"/>
            <a:ext cx="13030200" cy="646331"/>
          </a:xfrm>
          <a:prstGeom prst="rect">
            <a:avLst/>
          </a:prstGeom>
        </p:spPr>
        <p:txBody>
          <a:bodyPr wrap="square">
            <a:spAutoFit/>
          </a:bodyPr>
          <a:lstStyle/>
          <a:p>
            <a:r>
              <a:rPr lang="en-US" sz="3600">
                <a:solidFill>
                  <a:srgbClr val="FF3399"/>
                </a:solidFill>
                <a:latin typeface="Century Gothic" panose="020B0502020202020204" pitchFamily="34" charset="0"/>
                <a:cs typeface="Arial" panose="020B0604020202020204" pitchFamily="34" charset="0"/>
              </a:rPr>
              <a:t>2. </a:t>
            </a:r>
            <a:r>
              <a:rPr lang="en-US" sz="3600">
                <a:solidFill>
                  <a:schemeClr val="accent5">
                    <a:lumMod val="40000"/>
                    <a:lumOff val="60000"/>
                  </a:schemeClr>
                </a:solidFill>
                <a:latin typeface="Century Gothic" panose="020B0502020202020204" pitchFamily="34" charset="0"/>
                <a:cs typeface="Arial" panose="020B0604020202020204" pitchFamily="34" charset="0"/>
              </a:rPr>
              <a:t>Procedural Fairness, Timeliness, &amp; Operational Efficiency</a:t>
            </a:r>
            <a:endParaRPr lang="en-US" sz="3600"/>
          </a:p>
        </p:txBody>
      </p:sp>
      <p:sp>
        <p:nvSpPr>
          <p:cNvPr id="16" name="Rectangle 15">
            <a:extLst>
              <a:ext uri="{FF2B5EF4-FFF2-40B4-BE49-F238E27FC236}">
                <a16:creationId xmlns:a16="http://schemas.microsoft.com/office/drawing/2014/main" id="{FF0D2AEC-AC43-405C-A3C8-A0A0AE2AFE98}"/>
              </a:ext>
            </a:extLst>
          </p:cNvPr>
          <p:cNvSpPr/>
          <p:nvPr/>
        </p:nvSpPr>
        <p:spPr>
          <a:xfrm>
            <a:off x="3165062" y="5810149"/>
            <a:ext cx="15275337" cy="646331"/>
          </a:xfrm>
          <a:prstGeom prst="rect">
            <a:avLst/>
          </a:prstGeom>
        </p:spPr>
        <p:txBody>
          <a:bodyPr wrap="square">
            <a:spAutoFit/>
          </a:bodyPr>
          <a:lstStyle/>
          <a:p>
            <a:r>
              <a:rPr lang="en-US" sz="3600">
                <a:solidFill>
                  <a:srgbClr val="FF3399"/>
                </a:solidFill>
                <a:latin typeface="Century Gothic" panose="020B0502020202020204" pitchFamily="34" charset="0"/>
                <a:cs typeface="Arial" panose="020B0604020202020204" pitchFamily="34" charset="0"/>
              </a:rPr>
              <a:t>3. </a:t>
            </a:r>
            <a:r>
              <a:rPr lang="en-US" sz="3600">
                <a:solidFill>
                  <a:schemeClr val="accent5">
                    <a:lumMod val="40000"/>
                    <a:lumOff val="60000"/>
                  </a:schemeClr>
                </a:solidFill>
                <a:latin typeface="Century Gothic" panose="020B0502020202020204" pitchFamily="34" charset="0"/>
                <a:cs typeface="Arial" panose="020B0604020202020204" pitchFamily="34" charset="0"/>
              </a:rPr>
              <a:t>Professionalism &amp; Accountability Throughout the Judicial Branch</a:t>
            </a:r>
            <a:endParaRPr lang="en-US" sz="3600"/>
          </a:p>
        </p:txBody>
      </p:sp>
      <p:sp>
        <p:nvSpPr>
          <p:cNvPr id="17" name="Rectangle 16">
            <a:extLst>
              <a:ext uri="{FF2B5EF4-FFF2-40B4-BE49-F238E27FC236}">
                <a16:creationId xmlns:a16="http://schemas.microsoft.com/office/drawing/2014/main" id="{2D9B1C81-60D5-442E-B769-74279B8AE14A}"/>
              </a:ext>
            </a:extLst>
          </p:cNvPr>
          <p:cNvSpPr/>
          <p:nvPr/>
        </p:nvSpPr>
        <p:spPr>
          <a:xfrm>
            <a:off x="3162278" y="6893642"/>
            <a:ext cx="13030200" cy="661720"/>
          </a:xfrm>
          <a:prstGeom prst="rect">
            <a:avLst/>
          </a:prstGeom>
        </p:spPr>
        <p:txBody>
          <a:bodyPr wrap="square">
            <a:spAutoFit/>
          </a:bodyPr>
          <a:lstStyle/>
          <a:p>
            <a:r>
              <a:rPr lang="en-US" sz="3600">
                <a:solidFill>
                  <a:srgbClr val="FF3399"/>
                </a:solidFill>
                <a:latin typeface="Century Gothic" panose="020B0502020202020204" pitchFamily="34" charset="0"/>
                <a:cs typeface="Arial" panose="020B0604020202020204" pitchFamily="34" charset="0"/>
              </a:rPr>
              <a:t>4. </a:t>
            </a:r>
            <a:r>
              <a:rPr lang="en-US" sz="3600">
                <a:solidFill>
                  <a:schemeClr val="accent5">
                    <a:lumMod val="40000"/>
                    <a:lumOff val="60000"/>
                  </a:schemeClr>
                </a:solidFill>
                <a:latin typeface="Century Gothic" panose="020B0502020202020204" pitchFamily="34" charset="0"/>
                <a:cs typeface="Arial" panose="020B0604020202020204" pitchFamily="34" charset="0"/>
              </a:rPr>
              <a:t>Understanding of &amp; Confidence in the Judicial Branch</a:t>
            </a:r>
            <a:endParaRPr lang="en-US" sz="3600"/>
          </a:p>
        </p:txBody>
      </p:sp>
      <p:sp>
        <p:nvSpPr>
          <p:cNvPr id="18" name="Rectangle 17">
            <a:extLst>
              <a:ext uri="{FF2B5EF4-FFF2-40B4-BE49-F238E27FC236}">
                <a16:creationId xmlns:a16="http://schemas.microsoft.com/office/drawing/2014/main" id="{5CD6C522-E542-4A8C-8F86-0F124B5F045A}"/>
              </a:ext>
            </a:extLst>
          </p:cNvPr>
          <p:cNvSpPr/>
          <p:nvPr/>
        </p:nvSpPr>
        <p:spPr>
          <a:xfrm>
            <a:off x="3162278" y="8019040"/>
            <a:ext cx="13566407" cy="1200329"/>
          </a:xfrm>
          <a:prstGeom prst="rect">
            <a:avLst/>
          </a:prstGeom>
        </p:spPr>
        <p:txBody>
          <a:bodyPr wrap="square">
            <a:spAutoFit/>
          </a:bodyPr>
          <a:lstStyle/>
          <a:p>
            <a:r>
              <a:rPr lang="en-US" sz="3600">
                <a:solidFill>
                  <a:srgbClr val="FF3399"/>
                </a:solidFill>
                <a:latin typeface="Century Gothic" panose="020B0502020202020204" pitchFamily="34" charset="0"/>
                <a:cs typeface="Arial" panose="020B0604020202020204" pitchFamily="34" charset="0"/>
              </a:rPr>
              <a:t>5. </a:t>
            </a:r>
            <a:r>
              <a:rPr lang="en-US" sz="3600">
                <a:solidFill>
                  <a:srgbClr val="B7DEE8"/>
                </a:solidFill>
                <a:latin typeface="Century Gothic" panose="020B0502020202020204" pitchFamily="34" charset="0"/>
                <a:cs typeface="Arial" panose="020B0604020202020204" pitchFamily="34" charset="0"/>
              </a:rPr>
              <a:t>Sufficient Funding &amp; Effective Use of Judicial Branch Resources</a:t>
            </a:r>
            <a:endParaRPr lang="en-US" sz="3600"/>
          </a:p>
        </p:txBody>
      </p:sp>
    </p:spTree>
    <p:extLst>
      <p:ext uri="{BB962C8B-B14F-4D97-AF65-F5344CB8AC3E}">
        <p14:creationId xmlns:p14="http://schemas.microsoft.com/office/powerpoint/2010/main" val="207806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13" name="object 5">
            <a:extLst>
              <a:ext uri="{FF2B5EF4-FFF2-40B4-BE49-F238E27FC236}">
                <a16:creationId xmlns:a16="http://schemas.microsoft.com/office/drawing/2014/main" id="{6EA020A6-DAC5-44A9-A4AF-9FC79523D7D2}"/>
              </a:ext>
            </a:extLst>
          </p:cNvPr>
          <p:cNvSpPr txBox="1">
            <a:spLocks noGrp="1"/>
          </p:cNvSpPr>
          <p:nvPr>
            <p:ph type="title"/>
          </p:nvPr>
        </p:nvSpPr>
        <p:spPr>
          <a:xfrm>
            <a:off x="1828800" y="2019300"/>
            <a:ext cx="14706600" cy="1242648"/>
          </a:xfrm>
          <a:prstGeom prst="rect">
            <a:avLst/>
          </a:prstGeom>
        </p:spPr>
        <p:txBody>
          <a:bodyPr vert="horz" wrap="square" lIns="0" tIns="11430" rIns="0" bIns="0" rtlCol="0">
            <a:spAutoFit/>
          </a:bodyPr>
          <a:lstStyle/>
          <a:p>
            <a:pPr marL="571500" indent="-571500">
              <a:buClr>
                <a:srgbClr val="FF3399"/>
              </a:buClr>
              <a:buFont typeface="Wingdings" panose="05000000000000000000" pitchFamily="2" charset="2"/>
              <a:buChar char="ü"/>
            </a:pPr>
            <a:r>
              <a:rPr lang="en-US" sz="4000">
                <a:solidFill>
                  <a:schemeClr val="accent5">
                    <a:lumMod val="40000"/>
                    <a:lumOff val="60000"/>
                  </a:schemeClr>
                </a:solidFill>
                <a:latin typeface="Century Gothic" panose="020B0502020202020204" pitchFamily="34" charset="0"/>
              </a:rPr>
              <a:t>15 Strategic Initiatives to be completed within the first year of implementation</a:t>
            </a:r>
            <a:endParaRPr lang="en-US" sz="4000">
              <a:solidFill>
                <a:schemeClr val="accent5">
                  <a:lumMod val="40000"/>
                  <a:lumOff val="60000"/>
                </a:schemeClr>
              </a:solidFill>
              <a:latin typeface="Century Gothic" panose="020B0502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E91DF33-1708-47A6-9BA9-54FFD430103E}"/>
              </a:ext>
            </a:extLst>
          </p:cNvPr>
          <p:cNvSpPr/>
          <p:nvPr/>
        </p:nvSpPr>
        <p:spPr>
          <a:xfrm>
            <a:off x="1828800" y="3543300"/>
            <a:ext cx="14706600" cy="1323439"/>
          </a:xfrm>
          <a:prstGeom prst="rect">
            <a:avLst/>
          </a:prstGeom>
        </p:spPr>
        <p:txBody>
          <a:bodyPr wrap="square">
            <a:spAutoFit/>
          </a:bodyPr>
          <a:lstStyle/>
          <a:p>
            <a:pPr marL="571500" indent="-571500">
              <a:buClr>
                <a:srgbClr val="FF3399"/>
              </a:buClr>
              <a:buFont typeface="Wingdings" panose="05000000000000000000" pitchFamily="2" charset="2"/>
              <a:buChar char="ü"/>
            </a:pPr>
            <a:r>
              <a:rPr lang="en-US" sz="4000">
                <a:solidFill>
                  <a:schemeClr val="accent5">
                    <a:lumMod val="40000"/>
                    <a:lumOff val="60000"/>
                  </a:schemeClr>
                </a:solidFill>
                <a:latin typeface="Century Gothic" panose="020B0502020202020204" pitchFamily="34" charset="0"/>
              </a:rPr>
              <a:t>8 new multi-disciplinary Task Forces created to take on one or more Strategic Initiatives:</a:t>
            </a:r>
            <a:endParaRPr lang="en-US" sz="4000">
              <a:latin typeface="Century Gothic" panose="020B0502020202020204" pitchFamily="34" charset="0"/>
            </a:endParaRPr>
          </a:p>
        </p:txBody>
      </p:sp>
      <p:sp>
        <p:nvSpPr>
          <p:cNvPr id="19" name="object 2">
            <a:extLst>
              <a:ext uri="{FF2B5EF4-FFF2-40B4-BE49-F238E27FC236}">
                <a16:creationId xmlns:a16="http://schemas.microsoft.com/office/drawing/2014/main" id="{026FD8F2-E80F-49EF-BDBE-5FCBD81191DE}"/>
              </a:ext>
            </a:extLst>
          </p:cNvPr>
          <p:cNvSpPr txBox="1"/>
          <p:nvPr/>
        </p:nvSpPr>
        <p:spPr>
          <a:xfrm>
            <a:off x="857250" y="859151"/>
            <a:ext cx="16535400" cy="847027"/>
          </a:xfrm>
          <a:prstGeom prst="rect">
            <a:avLst/>
          </a:prstGeom>
        </p:spPr>
        <p:txBody>
          <a:bodyPr vert="horz" wrap="square" lIns="0" tIns="15875" rIns="0" bIns="0" rtlCol="0">
            <a:spAutoFit/>
          </a:bodyPr>
          <a:lstStyle/>
          <a:p>
            <a:pPr marL="12700" algn="ctr">
              <a:lnSpc>
                <a:spcPct val="100000"/>
              </a:lnSpc>
              <a:spcBef>
                <a:spcPts val="125"/>
              </a:spcBef>
            </a:pPr>
            <a:r>
              <a:rPr lang="en-US" sz="5400" b="1" spc="300">
                <a:solidFill>
                  <a:srgbClr val="F7FAFD"/>
                </a:solidFill>
                <a:latin typeface="Montserrat" panose="00000500000000000000" pitchFamily="2" charset="0"/>
                <a:cs typeface="Arial"/>
              </a:rPr>
              <a:t>2019-2020 OPERATIONAL PLAN</a:t>
            </a:r>
            <a:endParaRPr lang="en-US" sz="5400" b="1" spc="300">
              <a:latin typeface="Montserrat" panose="00000500000000000000" pitchFamily="2" charset="0"/>
              <a:cs typeface="Arial"/>
            </a:endParaRPr>
          </a:p>
        </p:txBody>
      </p:sp>
      <p:sp>
        <p:nvSpPr>
          <p:cNvPr id="24" name="Rectangle 23">
            <a:extLst>
              <a:ext uri="{FF2B5EF4-FFF2-40B4-BE49-F238E27FC236}">
                <a16:creationId xmlns:a16="http://schemas.microsoft.com/office/drawing/2014/main" id="{854F3270-9A4C-4101-A5CD-CCEEFD422365}"/>
              </a:ext>
            </a:extLst>
          </p:cNvPr>
          <p:cNvSpPr/>
          <p:nvPr/>
        </p:nvSpPr>
        <p:spPr>
          <a:xfrm>
            <a:off x="3752850" y="4939725"/>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Court Data &amp; Performance Measures Task Force</a:t>
            </a:r>
            <a:endParaRPr lang="en-US" sz="3200"/>
          </a:p>
        </p:txBody>
      </p:sp>
      <p:sp>
        <p:nvSpPr>
          <p:cNvPr id="25" name="Rectangle 24">
            <a:extLst>
              <a:ext uri="{FF2B5EF4-FFF2-40B4-BE49-F238E27FC236}">
                <a16:creationId xmlns:a16="http://schemas.microsoft.com/office/drawing/2014/main" id="{D41779E1-F564-4222-8ECD-4D2BDF5CCD89}"/>
              </a:ext>
            </a:extLst>
          </p:cNvPr>
          <p:cNvSpPr/>
          <p:nvPr/>
        </p:nvSpPr>
        <p:spPr>
          <a:xfrm>
            <a:off x="3733800" y="5549325"/>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Court Access &amp; Dispute Resolution Task Force</a:t>
            </a:r>
            <a:endParaRPr lang="en-US" sz="3200"/>
          </a:p>
        </p:txBody>
      </p:sp>
      <p:sp>
        <p:nvSpPr>
          <p:cNvPr id="26" name="Rectangle 25">
            <a:extLst>
              <a:ext uri="{FF2B5EF4-FFF2-40B4-BE49-F238E27FC236}">
                <a16:creationId xmlns:a16="http://schemas.microsoft.com/office/drawing/2014/main" id="{36BD5755-8932-46AB-AD23-74F28AE72CCA}"/>
              </a:ext>
            </a:extLst>
          </p:cNvPr>
          <p:cNvSpPr/>
          <p:nvPr/>
        </p:nvSpPr>
        <p:spPr>
          <a:xfrm>
            <a:off x="3733800" y="6134100"/>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Judicial Administration Task Force</a:t>
            </a:r>
            <a:endParaRPr lang="en-US" sz="3200"/>
          </a:p>
        </p:txBody>
      </p:sp>
      <p:sp>
        <p:nvSpPr>
          <p:cNvPr id="27" name="Rectangle 26">
            <a:extLst>
              <a:ext uri="{FF2B5EF4-FFF2-40B4-BE49-F238E27FC236}">
                <a16:creationId xmlns:a16="http://schemas.microsoft.com/office/drawing/2014/main" id="{09E09615-3106-46D7-AF0E-4D7286F4CD02}"/>
              </a:ext>
            </a:extLst>
          </p:cNvPr>
          <p:cNvSpPr/>
          <p:nvPr/>
        </p:nvSpPr>
        <p:spPr>
          <a:xfrm>
            <a:off x="3733800" y="6692325"/>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Website Task Force</a:t>
            </a:r>
            <a:endParaRPr lang="en-US" sz="3200"/>
          </a:p>
        </p:txBody>
      </p:sp>
      <p:sp>
        <p:nvSpPr>
          <p:cNvPr id="4" name="Rectangle 3">
            <a:extLst>
              <a:ext uri="{FF2B5EF4-FFF2-40B4-BE49-F238E27FC236}">
                <a16:creationId xmlns:a16="http://schemas.microsoft.com/office/drawing/2014/main" id="{3ED7E683-4A58-45FF-BD96-0F9C8B6979E7}"/>
              </a:ext>
            </a:extLst>
          </p:cNvPr>
          <p:cNvSpPr/>
          <p:nvPr/>
        </p:nvSpPr>
        <p:spPr>
          <a:xfrm>
            <a:off x="3733800" y="7301925"/>
            <a:ext cx="9144000" cy="584775"/>
          </a:xfrm>
          <a:prstGeom prst="rect">
            <a:avLst/>
          </a:prstGeom>
        </p:spPr>
        <p:txBody>
          <a:bodyPr>
            <a:spAutoFit/>
          </a:bodyPr>
          <a:lstStyle/>
          <a:p>
            <a:r>
              <a:rPr lang="en-US" sz="3200">
                <a:solidFill>
                  <a:schemeClr val="accent5">
                    <a:lumMod val="40000"/>
                    <a:lumOff val="60000"/>
                  </a:schemeClr>
                </a:solidFill>
                <a:latin typeface="Century Gothic" panose="020B0502020202020204" pitchFamily="34" charset="0"/>
              </a:rPr>
              <a:t>Public Relations Task Force</a:t>
            </a:r>
            <a:endParaRPr lang="en-US" sz="3200"/>
          </a:p>
        </p:txBody>
      </p:sp>
      <p:sp>
        <p:nvSpPr>
          <p:cNvPr id="5" name="Rectangle 4">
            <a:extLst>
              <a:ext uri="{FF2B5EF4-FFF2-40B4-BE49-F238E27FC236}">
                <a16:creationId xmlns:a16="http://schemas.microsoft.com/office/drawing/2014/main" id="{B83A8FD3-B686-4264-88A8-629D4EEDF70A}"/>
              </a:ext>
            </a:extLst>
          </p:cNvPr>
          <p:cNvSpPr/>
          <p:nvPr/>
        </p:nvSpPr>
        <p:spPr>
          <a:xfrm>
            <a:off x="3714750" y="8521125"/>
            <a:ext cx="9144000" cy="584775"/>
          </a:xfrm>
          <a:prstGeom prst="rect">
            <a:avLst/>
          </a:prstGeom>
        </p:spPr>
        <p:txBody>
          <a:bodyPr>
            <a:spAutoFit/>
          </a:bodyPr>
          <a:lstStyle/>
          <a:p>
            <a:r>
              <a:rPr lang="en-US" sz="3200">
                <a:solidFill>
                  <a:schemeClr val="accent5">
                    <a:lumMod val="40000"/>
                    <a:lumOff val="60000"/>
                  </a:schemeClr>
                </a:solidFill>
                <a:latin typeface="Century Gothic" panose="020B0502020202020204" pitchFamily="34" charset="0"/>
              </a:rPr>
              <a:t>Court Funding Task Force</a:t>
            </a:r>
            <a:endParaRPr lang="en-US" sz="3200"/>
          </a:p>
        </p:txBody>
      </p:sp>
      <p:sp>
        <p:nvSpPr>
          <p:cNvPr id="6" name="Rectangle 5">
            <a:extLst>
              <a:ext uri="{FF2B5EF4-FFF2-40B4-BE49-F238E27FC236}">
                <a16:creationId xmlns:a16="http://schemas.microsoft.com/office/drawing/2014/main" id="{D278C064-0250-49C6-8557-33CF58395872}"/>
              </a:ext>
            </a:extLst>
          </p:cNvPr>
          <p:cNvSpPr/>
          <p:nvPr/>
        </p:nvSpPr>
        <p:spPr>
          <a:xfrm>
            <a:off x="3714750" y="9145369"/>
            <a:ext cx="9144000" cy="584775"/>
          </a:xfrm>
          <a:prstGeom prst="rect">
            <a:avLst/>
          </a:prstGeom>
        </p:spPr>
        <p:txBody>
          <a:bodyPr>
            <a:spAutoFit/>
          </a:bodyPr>
          <a:lstStyle/>
          <a:p>
            <a:r>
              <a:rPr lang="en-US" sz="3200">
                <a:solidFill>
                  <a:schemeClr val="accent5">
                    <a:lumMod val="40000"/>
                    <a:lumOff val="60000"/>
                  </a:schemeClr>
                </a:solidFill>
                <a:latin typeface="Century Gothic" panose="020B0502020202020204" pitchFamily="34" charset="0"/>
              </a:rPr>
              <a:t>Cost of Supervision/Detention Task Force</a:t>
            </a:r>
            <a:endParaRPr lang="en-US" sz="3200"/>
          </a:p>
        </p:txBody>
      </p:sp>
      <p:sp>
        <p:nvSpPr>
          <p:cNvPr id="29" name="Rectangle 28">
            <a:extLst>
              <a:ext uri="{FF2B5EF4-FFF2-40B4-BE49-F238E27FC236}">
                <a16:creationId xmlns:a16="http://schemas.microsoft.com/office/drawing/2014/main" id="{7C362D95-0FD1-4A3F-9ACA-6D00C0A11D14}"/>
              </a:ext>
            </a:extLst>
          </p:cNvPr>
          <p:cNvSpPr/>
          <p:nvPr/>
        </p:nvSpPr>
        <p:spPr>
          <a:xfrm>
            <a:off x="3714750" y="7911525"/>
            <a:ext cx="9144000" cy="584775"/>
          </a:xfrm>
          <a:prstGeom prst="rect">
            <a:avLst/>
          </a:prstGeom>
        </p:spPr>
        <p:txBody>
          <a:bodyPr>
            <a:spAutoFit/>
          </a:bodyPr>
          <a:lstStyle/>
          <a:p>
            <a:r>
              <a:rPr lang="en-US" sz="3200">
                <a:solidFill>
                  <a:schemeClr val="accent5">
                    <a:lumMod val="40000"/>
                    <a:lumOff val="60000"/>
                  </a:schemeClr>
                </a:solidFill>
                <a:latin typeface="Century Gothic" panose="020B0502020202020204" pitchFamily="34" charset="0"/>
              </a:rPr>
              <a:t>Weighted Caseload Study Task Force</a:t>
            </a:r>
            <a:endParaRPr lang="en-US" sz="3200"/>
          </a:p>
        </p:txBody>
      </p:sp>
    </p:spTree>
    <p:extLst>
      <p:ext uri="{BB962C8B-B14F-4D97-AF65-F5344CB8AC3E}">
        <p14:creationId xmlns:p14="http://schemas.microsoft.com/office/powerpoint/2010/main" val="275217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P spid="25" grpId="0"/>
      <p:bldP spid="26" grpId="0"/>
      <p:bldP spid="27" grpId="0"/>
      <p:bldP spid="4" grpId="0"/>
      <p:bldP spid="5" grpId="0"/>
      <p:bldP spid="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22" name="Rectangle 21">
            <a:extLst>
              <a:ext uri="{FF2B5EF4-FFF2-40B4-BE49-F238E27FC236}">
                <a16:creationId xmlns:a16="http://schemas.microsoft.com/office/drawing/2014/main" id="{FE91DF33-1708-47A6-9BA9-54FFD430103E}"/>
              </a:ext>
            </a:extLst>
          </p:cNvPr>
          <p:cNvSpPr/>
          <p:nvPr/>
        </p:nvSpPr>
        <p:spPr>
          <a:xfrm>
            <a:off x="1905000" y="2278440"/>
            <a:ext cx="15849600" cy="1569660"/>
          </a:xfrm>
          <a:prstGeom prst="rect">
            <a:avLst/>
          </a:prstGeom>
        </p:spPr>
        <p:txBody>
          <a:bodyPr wrap="square">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Montserrat" panose="00000500000000000000" pitchFamily="2" charset="0"/>
              </a:rPr>
              <a:t>Strategic Initiatives were assigned to these existing bodies within the branch:</a:t>
            </a:r>
            <a:endParaRPr lang="en-US" sz="4800">
              <a:latin typeface="Century Gothic" panose="020B0502020202020204" pitchFamily="34" charset="0"/>
            </a:endParaRPr>
          </a:p>
        </p:txBody>
      </p:sp>
      <p:sp>
        <p:nvSpPr>
          <p:cNvPr id="19" name="object 2">
            <a:extLst>
              <a:ext uri="{FF2B5EF4-FFF2-40B4-BE49-F238E27FC236}">
                <a16:creationId xmlns:a16="http://schemas.microsoft.com/office/drawing/2014/main" id="{026FD8F2-E80F-49EF-BDBE-5FCBD81191DE}"/>
              </a:ext>
            </a:extLst>
          </p:cNvPr>
          <p:cNvSpPr txBox="1"/>
          <p:nvPr/>
        </p:nvSpPr>
        <p:spPr>
          <a:xfrm>
            <a:off x="857250" y="859151"/>
            <a:ext cx="16535400" cy="847027"/>
          </a:xfrm>
          <a:prstGeom prst="rect">
            <a:avLst/>
          </a:prstGeom>
        </p:spPr>
        <p:txBody>
          <a:bodyPr vert="horz" wrap="square" lIns="0" tIns="15875" rIns="0" bIns="0" rtlCol="0">
            <a:spAutoFit/>
          </a:bodyPr>
          <a:lstStyle/>
          <a:p>
            <a:pPr marL="12700" algn="ctr">
              <a:lnSpc>
                <a:spcPct val="100000"/>
              </a:lnSpc>
              <a:spcBef>
                <a:spcPts val="125"/>
              </a:spcBef>
            </a:pPr>
            <a:r>
              <a:rPr lang="en-US" sz="5400" b="1" spc="300">
                <a:solidFill>
                  <a:srgbClr val="F7FAFD"/>
                </a:solidFill>
                <a:latin typeface="Montserrat" panose="00000500000000000000" pitchFamily="2" charset="0"/>
                <a:cs typeface="Arial"/>
              </a:rPr>
              <a:t>2019-2020 OPERATIONAL PLAN</a:t>
            </a:r>
            <a:endParaRPr sz="5400" b="1" spc="300">
              <a:latin typeface="Montserrat" panose="00000500000000000000" pitchFamily="2" charset="0"/>
              <a:cs typeface="Arial"/>
            </a:endParaRPr>
          </a:p>
        </p:txBody>
      </p:sp>
      <p:sp>
        <p:nvSpPr>
          <p:cNvPr id="25" name="Rectangle 24">
            <a:extLst>
              <a:ext uri="{FF2B5EF4-FFF2-40B4-BE49-F238E27FC236}">
                <a16:creationId xmlns:a16="http://schemas.microsoft.com/office/drawing/2014/main" id="{D41779E1-F564-4222-8ECD-4D2BDF5CCD89}"/>
              </a:ext>
            </a:extLst>
          </p:cNvPr>
          <p:cNvSpPr/>
          <p:nvPr/>
        </p:nvSpPr>
        <p:spPr>
          <a:xfrm>
            <a:off x="3733800" y="3861936"/>
            <a:ext cx="13335000" cy="615553"/>
          </a:xfrm>
          <a:prstGeom prst="rect">
            <a:avLst/>
          </a:prstGeom>
        </p:spPr>
        <p:txBody>
          <a:bodyPr wrap="square">
            <a:spAutoFit/>
          </a:bodyPr>
          <a:lstStyle/>
          <a:p>
            <a:r>
              <a:rPr lang="en-US" sz="3400">
                <a:solidFill>
                  <a:schemeClr val="accent5">
                    <a:lumMod val="40000"/>
                    <a:lumOff val="60000"/>
                  </a:schemeClr>
                </a:solidFill>
                <a:latin typeface="Montserrat" panose="00000500000000000000" pitchFamily="2" charset="0"/>
              </a:rPr>
              <a:t>Commission on Access to Justice</a:t>
            </a:r>
            <a:endParaRPr lang="en-US" sz="3400"/>
          </a:p>
        </p:txBody>
      </p:sp>
      <p:sp>
        <p:nvSpPr>
          <p:cNvPr id="26" name="Rectangle 25">
            <a:extLst>
              <a:ext uri="{FF2B5EF4-FFF2-40B4-BE49-F238E27FC236}">
                <a16:creationId xmlns:a16="http://schemas.microsoft.com/office/drawing/2014/main" id="{36BD5755-8932-46AB-AD23-74F28AE72CCA}"/>
              </a:ext>
            </a:extLst>
          </p:cNvPr>
          <p:cNvSpPr/>
          <p:nvPr/>
        </p:nvSpPr>
        <p:spPr>
          <a:xfrm>
            <a:off x="3733800" y="4623936"/>
            <a:ext cx="13335000" cy="615553"/>
          </a:xfrm>
          <a:prstGeom prst="rect">
            <a:avLst/>
          </a:prstGeom>
        </p:spPr>
        <p:txBody>
          <a:bodyPr wrap="square">
            <a:spAutoFit/>
          </a:bodyPr>
          <a:lstStyle/>
          <a:p>
            <a:r>
              <a:rPr lang="en-US" sz="3400">
                <a:solidFill>
                  <a:schemeClr val="accent5">
                    <a:lumMod val="40000"/>
                    <a:lumOff val="60000"/>
                  </a:schemeClr>
                </a:solidFill>
                <a:latin typeface="Montserrat" panose="00000500000000000000" pitchFamily="2" charset="0"/>
              </a:rPr>
              <a:t>Conference of Chief Circuit Judges</a:t>
            </a:r>
            <a:endParaRPr lang="en-US" sz="3400"/>
          </a:p>
        </p:txBody>
      </p:sp>
      <p:sp>
        <p:nvSpPr>
          <p:cNvPr id="27" name="Rectangle 26">
            <a:extLst>
              <a:ext uri="{FF2B5EF4-FFF2-40B4-BE49-F238E27FC236}">
                <a16:creationId xmlns:a16="http://schemas.microsoft.com/office/drawing/2014/main" id="{09E09615-3106-46D7-AF0E-4D7286F4CD02}"/>
              </a:ext>
            </a:extLst>
          </p:cNvPr>
          <p:cNvSpPr/>
          <p:nvPr/>
        </p:nvSpPr>
        <p:spPr>
          <a:xfrm>
            <a:off x="3733800" y="5385936"/>
            <a:ext cx="13335000" cy="615553"/>
          </a:xfrm>
          <a:prstGeom prst="rect">
            <a:avLst/>
          </a:prstGeom>
        </p:spPr>
        <p:txBody>
          <a:bodyPr wrap="square">
            <a:spAutoFit/>
          </a:bodyPr>
          <a:lstStyle/>
          <a:p>
            <a:r>
              <a:rPr lang="en-US" sz="3400">
                <a:solidFill>
                  <a:schemeClr val="accent5">
                    <a:lumMod val="40000"/>
                    <a:lumOff val="60000"/>
                  </a:schemeClr>
                </a:solidFill>
                <a:latin typeface="Montserrat" panose="00000500000000000000" pitchFamily="2" charset="0"/>
              </a:rPr>
              <a:t>Judicial College Board of Trustees</a:t>
            </a:r>
            <a:endParaRPr lang="en-US" sz="3400"/>
          </a:p>
        </p:txBody>
      </p:sp>
      <p:sp>
        <p:nvSpPr>
          <p:cNvPr id="28" name="Rectangle 27">
            <a:extLst>
              <a:ext uri="{FF2B5EF4-FFF2-40B4-BE49-F238E27FC236}">
                <a16:creationId xmlns:a16="http://schemas.microsoft.com/office/drawing/2014/main" id="{0D5AAE40-B7E8-40EA-9D8A-F56F7CAB6058}"/>
              </a:ext>
            </a:extLst>
          </p:cNvPr>
          <p:cNvSpPr/>
          <p:nvPr/>
        </p:nvSpPr>
        <p:spPr>
          <a:xfrm>
            <a:off x="3733800" y="6147936"/>
            <a:ext cx="13335000" cy="615553"/>
          </a:xfrm>
          <a:prstGeom prst="rect">
            <a:avLst/>
          </a:prstGeom>
        </p:spPr>
        <p:txBody>
          <a:bodyPr wrap="square">
            <a:spAutoFit/>
          </a:bodyPr>
          <a:lstStyle/>
          <a:p>
            <a:r>
              <a:rPr lang="en-US" sz="3400">
                <a:solidFill>
                  <a:schemeClr val="accent5">
                    <a:lumMod val="40000"/>
                    <a:lumOff val="60000"/>
                  </a:schemeClr>
                </a:solidFill>
                <a:latin typeface="Montserrat" panose="00000500000000000000" pitchFamily="2" charset="0"/>
              </a:rPr>
              <a:t>Commission on Professionalism</a:t>
            </a:r>
            <a:endParaRPr lang="en-US" sz="3400"/>
          </a:p>
        </p:txBody>
      </p:sp>
      <p:sp>
        <p:nvSpPr>
          <p:cNvPr id="20" name="Rectangle 19">
            <a:extLst>
              <a:ext uri="{FF2B5EF4-FFF2-40B4-BE49-F238E27FC236}">
                <a16:creationId xmlns:a16="http://schemas.microsoft.com/office/drawing/2014/main" id="{5FD2FCE1-F0D5-46DD-9105-F9B67514BF09}"/>
              </a:ext>
            </a:extLst>
          </p:cNvPr>
          <p:cNvSpPr/>
          <p:nvPr/>
        </p:nvSpPr>
        <p:spPr>
          <a:xfrm>
            <a:off x="1905000" y="6909936"/>
            <a:ext cx="14887036" cy="2308324"/>
          </a:xfrm>
          <a:prstGeom prst="rect">
            <a:avLst/>
          </a:prstGeom>
        </p:spPr>
        <p:txBody>
          <a:bodyPr wrap="square">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Montserrat" panose="00000500000000000000" pitchFamily="2" charset="0"/>
              </a:rPr>
              <a:t>The 2019-2020 Operational Plan can be viewed in its entirety on the Illinois Supreme Court’s Website</a:t>
            </a:r>
            <a:endParaRPr lang="en-US" sz="4800">
              <a:latin typeface="Century Gothic" panose="020B0502020202020204" pitchFamily="34" charset="0"/>
            </a:endParaRPr>
          </a:p>
        </p:txBody>
      </p:sp>
    </p:spTree>
    <p:extLst>
      <p:ext uri="{BB962C8B-B14F-4D97-AF65-F5344CB8AC3E}">
        <p14:creationId xmlns:p14="http://schemas.microsoft.com/office/powerpoint/2010/main" val="427519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2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22" name="Rectangle 21">
            <a:extLst>
              <a:ext uri="{FF2B5EF4-FFF2-40B4-BE49-F238E27FC236}">
                <a16:creationId xmlns:a16="http://schemas.microsoft.com/office/drawing/2014/main" id="{FE91DF33-1708-47A6-9BA9-54FFD430103E}"/>
              </a:ext>
            </a:extLst>
          </p:cNvPr>
          <p:cNvSpPr/>
          <p:nvPr/>
        </p:nvSpPr>
        <p:spPr>
          <a:xfrm>
            <a:off x="1619250" y="2018434"/>
            <a:ext cx="15011400" cy="2308324"/>
          </a:xfrm>
          <a:prstGeom prst="rect">
            <a:avLst/>
          </a:prstGeom>
        </p:spPr>
        <p:txBody>
          <a:bodyPr wrap="square">
            <a:spAutoFit/>
          </a:bodyPr>
          <a:lstStyle/>
          <a:p>
            <a:pPr algn="ctr"/>
            <a:r>
              <a:rPr lang="en-US" sz="4800">
                <a:solidFill>
                  <a:schemeClr val="accent5">
                    <a:lumMod val="40000"/>
                    <a:lumOff val="60000"/>
                  </a:schemeClr>
                </a:solidFill>
                <a:latin typeface="Century Gothic" panose="020B0502020202020204" pitchFamily="34" charset="0"/>
              </a:rPr>
              <a:t>The Agenda and Operational Plan can be viewed on the Illinois Supreme Court’s Website                 </a:t>
            </a:r>
            <a:br>
              <a:rPr lang="en-US" sz="3300">
                <a:solidFill>
                  <a:schemeClr val="accent5">
                    <a:lumMod val="40000"/>
                    <a:lumOff val="60000"/>
                  </a:schemeClr>
                </a:solidFill>
                <a:latin typeface="Century Gothic" panose="020B0502020202020204" pitchFamily="34" charset="0"/>
              </a:rPr>
            </a:br>
            <a:endParaRPr lang="en-US" sz="4800">
              <a:latin typeface="Century Gothic" panose="020B0502020202020204" pitchFamily="34" charset="0"/>
            </a:endParaRPr>
          </a:p>
        </p:txBody>
      </p:sp>
      <p:sp>
        <p:nvSpPr>
          <p:cNvPr id="19" name="object 2">
            <a:extLst>
              <a:ext uri="{FF2B5EF4-FFF2-40B4-BE49-F238E27FC236}">
                <a16:creationId xmlns:a16="http://schemas.microsoft.com/office/drawing/2014/main" id="{026FD8F2-E80F-49EF-BDBE-5FCBD81191DE}"/>
              </a:ext>
            </a:extLst>
          </p:cNvPr>
          <p:cNvSpPr txBox="1"/>
          <p:nvPr/>
        </p:nvSpPr>
        <p:spPr>
          <a:xfrm>
            <a:off x="857250" y="859151"/>
            <a:ext cx="16535400" cy="847027"/>
          </a:xfrm>
          <a:prstGeom prst="rect">
            <a:avLst/>
          </a:prstGeom>
        </p:spPr>
        <p:txBody>
          <a:bodyPr vert="horz" wrap="square" lIns="0" tIns="15875" rIns="0" bIns="0" rtlCol="0">
            <a:spAutoFit/>
          </a:bodyPr>
          <a:lstStyle/>
          <a:p>
            <a:pPr marL="12700" algn="ctr">
              <a:lnSpc>
                <a:spcPct val="100000"/>
              </a:lnSpc>
              <a:spcBef>
                <a:spcPts val="125"/>
              </a:spcBef>
            </a:pPr>
            <a:r>
              <a:rPr lang="en-US" sz="5400" b="1" spc="300">
                <a:solidFill>
                  <a:srgbClr val="F7FAFD"/>
                </a:solidFill>
                <a:latin typeface="Montserrat" panose="00000500000000000000" pitchFamily="2" charset="0"/>
                <a:cs typeface="Arial"/>
              </a:rPr>
              <a:t>THE BLUEPRINT FOR THE FUTURE</a:t>
            </a:r>
            <a:endParaRPr lang="en-US" sz="5400" b="1" spc="300">
              <a:latin typeface="Montserrat" panose="00000500000000000000" pitchFamily="2" charset="0"/>
              <a:cs typeface="Arial"/>
            </a:endParaRPr>
          </a:p>
        </p:txBody>
      </p:sp>
      <p:pic>
        <p:nvPicPr>
          <p:cNvPr id="18" name="Picture 17">
            <a:extLst>
              <a:ext uri="{FF2B5EF4-FFF2-40B4-BE49-F238E27FC236}">
                <a16:creationId xmlns:a16="http://schemas.microsoft.com/office/drawing/2014/main" id="{06C37646-3548-44E1-8742-36C0782D2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768" y="3796224"/>
            <a:ext cx="4750632" cy="6147876"/>
          </a:xfrm>
          <a:prstGeom prst="rect">
            <a:avLst/>
          </a:prstGeom>
        </p:spPr>
      </p:pic>
      <p:pic>
        <p:nvPicPr>
          <p:cNvPr id="21" name="Picture 20">
            <a:extLst>
              <a:ext uri="{FF2B5EF4-FFF2-40B4-BE49-F238E27FC236}">
                <a16:creationId xmlns:a16="http://schemas.microsoft.com/office/drawing/2014/main" id="{5887E8B1-BF4A-43C3-B53A-2169A430D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8138" y="3859826"/>
            <a:ext cx="4760366" cy="6160474"/>
          </a:xfrm>
          <a:prstGeom prst="rect">
            <a:avLst/>
          </a:prstGeom>
        </p:spPr>
      </p:pic>
    </p:spTree>
    <p:extLst>
      <p:ext uri="{BB962C8B-B14F-4D97-AF65-F5344CB8AC3E}">
        <p14:creationId xmlns:p14="http://schemas.microsoft.com/office/powerpoint/2010/main" val="38336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13" name="object 2">
            <a:extLst>
              <a:ext uri="{FF2B5EF4-FFF2-40B4-BE49-F238E27FC236}">
                <a16:creationId xmlns:a16="http://schemas.microsoft.com/office/drawing/2014/main" id="{509A20CC-0868-453A-BDA1-8848688A934F}"/>
              </a:ext>
            </a:extLst>
          </p:cNvPr>
          <p:cNvSpPr txBox="1">
            <a:spLocks noGrp="1"/>
          </p:cNvSpPr>
          <p:nvPr>
            <p:ph type="title"/>
          </p:nvPr>
        </p:nvSpPr>
        <p:spPr>
          <a:xfrm>
            <a:off x="3783330" y="6532065"/>
            <a:ext cx="10718800" cy="1531701"/>
          </a:xfrm>
          <a:prstGeom prst="rect">
            <a:avLst/>
          </a:prstGeom>
        </p:spPr>
        <p:txBody>
          <a:bodyPr vert="horz" wrap="square" lIns="0" tIns="63500" rIns="0" bIns="0" rtlCol="0">
            <a:spAutoFit/>
          </a:bodyPr>
          <a:lstStyle/>
          <a:p>
            <a:pPr marL="12700" marR="5080" algn="ctr">
              <a:lnSpc>
                <a:spcPct val="104500"/>
              </a:lnSpc>
              <a:spcBef>
                <a:spcPts val="1105"/>
              </a:spcBef>
            </a:pPr>
            <a:r>
              <a:rPr lang="en-US" sz="9600" b="1" spc="1385">
                <a:latin typeface="Montserrat" panose="00000500000000000000" pitchFamily="2" charset="0"/>
              </a:rPr>
              <a:t>THANK YOU!</a:t>
            </a:r>
            <a:endParaRPr sz="9600" b="1">
              <a:latin typeface="Montserrat" panose="00000500000000000000" pitchFamily="2" charset="0"/>
            </a:endParaRPr>
          </a:p>
        </p:txBody>
      </p:sp>
      <p:sp>
        <p:nvSpPr>
          <p:cNvPr id="18" name="object 3">
            <a:extLst>
              <a:ext uri="{FF2B5EF4-FFF2-40B4-BE49-F238E27FC236}">
                <a16:creationId xmlns:a16="http://schemas.microsoft.com/office/drawing/2014/main" id="{20F3789A-9E4D-4903-AD3C-707202274301}"/>
              </a:ext>
            </a:extLst>
          </p:cNvPr>
          <p:cNvSpPr txBox="1"/>
          <p:nvPr/>
        </p:nvSpPr>
        <p:spPr>
          <a:xfrm>
            <a:off x="7021830" y="8063766"/>
            <a:ext cx="4241799" cy="630942"/>
          </a:xfrm>
          <a:prstGeom prst="rect">
            <a:avLst/>
          </a:prstGeom>
        </p:spPr>
        <p:txBody>
          <a:bodyPr vert="horz" wrap="square" lIns="0" tIns="15240" rIns="0" bIns="0" rtlCol="0">
            <a:spAutoFit/>
          </a:bodyPr>
          <a:lstStyle/>
          <a:p>
            <a:pPr marL="12700" algn="ctr">
              <a:lnSpc>
                <a:spcPct val="100000"/>
              </a:lnSpc>
              <a:spcBef>
                <a:spcPts val="120"/>
              </a:spcBef>
            </a:pPr>
            <a:r>
              <a:rPr lang="en-US" sz="4000" spc="635">
                <a:solidFill>
                  <a:srgbClr val="9AECFA"/>
                </a:solidFill>
                <a:latin typeface="Montserrat" panose="00000500000000000000" pitchFamily="2" charset="0"/>
                <a:cs typeface="Arial"/>
              </a:rPr>
              <a:t>Questions?</a:t>
            </a:r>
            <a:endParaRPr sz="4000">
              <a:latin typeface="Montserrat" panose="00000500000000000000" pitchFamily="2" charset="0"/>
              <a:cs typeface="Arial"/>
            </a:endParaRPr>
          </a:p>
        </p:txBody>
      </p:sp>
      <p:pic>
        <p:nvPicPr>
          <p:cNvPr id="19" name="Picture 18">
            <a:extLst>
              <a:ext uri="{FF2B5EF4-FFF2-40B4-BE49-F238E27FC236}">
                <a16:creationId xmlns:a16="http://schemas.microsoft.com/office/drawing/2014/main" id="{EB5EABB4-F784-4081-A580-F39746EFD1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9484" y="1404149"/>
            <a:ext cx="10606489" cy="4650059"/>
          </a:xfrm>
          <a:prstGeom prst="rect">
            <a:avLst/>
          </a:prstGeom>
        </p:spPr>
      </p:pic>
    </p:spTree>
    <p:extLst>
      <p:ext uri="{BB962C8B-B14F-4D97-AF65-F5344CB8AC3E}">
        <p14:creationId xmlns:p14="http://schemas.microsoft.com/office/powerpoint/2010/main" val="301055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867" y="3175654"/>
            <a:ext cx="10648551" cy="1980670"/>
          </a:xfrm>
          <a:prstGeom prst="rect">
            <a:avLst/>
          </a:prstGeom>
        </p:spPr>
        <p:txBody>
          <a:bodyPr vert="horz" wrap="square" lIns="0" tIns="15875" rIns="0" bIns="0" rtlCol="0">
            <a:spAutoFit/>
          </a:bodyPr>
          <a:lstStyle/>
          <a:p>
            <a:pPr marL="12700" algn="ctr">
              <a:lnSpc>
                <a:spcPct val="100000"/>
              </a:lnSpc>
              <a:spcBef>
                <a:spcPts val="125"/>
              </a:spcBef>
            </a:pPr>
            <a:r>
              <a:rPr lang="en-US" sz="4200" b="1" spc="300">
                <a:solidFill>
                  <a:srgbClr val="F7FAFD"/>
                </a:solidFill>
                <a:latin typeface="Montserrat" panose="00000500000000000000" pitchFamily="2" charset="0"/>
                <a:cs typeface="Arial"/>
              </a:rPr>
              <a:t>ILLINOIS JUDICIAL BRANCH</a:t>
            </a:r>
          </a:p>
          <a:p>
            <a:pPr marL="12700" algn="ctr">
              <a:lnSpc>
                <a:spcPct val="100000"/>
              </a:lnSpc>
              <a:spcBef>
                <a:spcPts val="125"/>
              </a:spcBef>
            </a:pPr>
            <a:r>
              <a:rPr lang="en-US" sz="4200" spc="300">
                <a:solidFill>
                  <a:srgbClr val="F7FAFD"/>
                </a:solidFill>
                <a:latin typeface="Montserrat" panose="00000500000000000000" pitchFamily="2" charset="0"/>
                <a:cs typeface="Arial"/>
              </a:rPr>
              <a:t>Strategic Agenda</a:t>
            </a:r>
          </a:p>
          <a:p>
            <a:pPr marL="12700" algn="ctr">
              <a:lnSpc>
                <a:spcPct val="100000"/>
              </a:lnSpc>
              <a:spcBef>
                <a:spcPts val="125"/>
              </a:spcBef>
            </a:pPr>
            <a:r>
              <a:rPr lang="en-US" sz="4200" b="1" spc="300">
                <a:solidFill>
                  <a:srgbClr val="F7FAFD"/>
                </a:solidFill>
                <a:latin typeface="Montserrat" panose="00000500000000000000" pitchFamily="2" charset="0"/>
                <a:cs typeface="Arial"/>
              </a:rPr>
              <a:t>2019-2022</a:t>
            </a:r>
            <a:endParaRPr sz="4200" b="1" spc="300">
              <a:latin typeface="Montserrat" panose="00000500000000000000" pitchFamily="2" charset="0"/>
              <a:cs typeface="Arial"/>
            </a:endParaRPr>
          </a:p>
        </p:txBody>
      </p:sp>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pic>
        <p:nvPicPr>
          <p:cNvPr id="8" name="Picture 7">
            <a:extLst>
              <a:ext uri="{FF2B5EF4-FFF2-40B4-BE49-F238E27FC236}">
                <a16:creationId xmlns:a16="http://schemas.microsoft.com/office/drawing/2014/main" id="{07B79AD1-484C-476E-BE7E-85540EB2CA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600" y="647700"/>
            <a:ext cx="6927069" cy="8964442"/>
          </a:xfrm>
          <a:prstGeom prst="rect">
            <a:avLst/>
          </a:prstGeom>
        </p:spPr>
      </p:pic>
    </p:spTree>
    <p:extLst>
      <p:ext uri="{BB962C8B-B14F-4D97-AF65-F5344CB8AC3E}">
        <p14:creationId xmlns:p14="http://schemas.microsoft.com/office/powerpoint/2010/main" val="188414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64865" cy="2334260"/>
          </a:xfrm>
          <a:custGeom>
            <a:avLst/>
            <a:gdLst/>
            <a:ahLst/>
            <a:cxnLst/>
            <a:rect l="l" t="t" r="r" b="b"/>
            <a:pathLst>
              <a:path w="3364865" h="2334260">
                <a:moveTo>
                  <a:pt x="1030600" y="2333795"/>
                </a:moveTo>
                <a:lnTo>
                  <a:pt x="0" y="1303194"/>
                </a:lnTo>
                <a:lnTo>
                  <a:pt x="0" y="0"/>
                </a:lnTo>
                <a:lnTo>
                  <a:pt x="3364396" y="0"/>
                </a:lnTo>
                <a:lnTo>
                  <a:pt x="1030600" y="2333795"/>
                </a:lnTo>
                <a:close/>
              </a:path>
            </a:pathLst>
          </a:custGeom>
          <a:solidFill>
            <a:srgbClr val="9AECFA"/>
          </a:solidFill>
        </p:spPr>
        <p:txBody>
          <a:bodyPr wrap="square" lIns="0" tIns="0" rIns="0" bIns="0" rtlCol="0"/>
          <a:lstStyle/>
          <a:p>
            <a:endParaRPr/>
          </a:p>
        </p:txBody>
      </p:sp>
      <p:sp>
        <p:nvSpPr>
          <p:cNvPr id="3" name="object 3"/>
          <p:cNvSpPr/>
          <p:nvPr/>
        </p:nvSpPr>
        <p:spPr>
          <a:xfrm>
            <a:off x="1983328" y="-144379"/>
            <a:ext cx="2363470" cy="2329815"/>
          </a:xfrm>
          <a:custGeom>
            <a:avLst/>
            <a:gdLst/>
            <a:ahLst/>
            <a:cxnLst/>
            <a:rect l="l" t="t" r="r" b="b"/>
            <a:pathLst>
              <a:path w="2363470" h="2329815">
                <a:moveTo>
                  <a:pt x="2363290" y="0"/>
                </a:moveTo>
                <a:lnTo>
                  <a:pt x="33675" y="2329614"/>
                </a:lnTo>
                <a:lnTo>
                  <a:pt x="0" y="2295939"/>
                </a:lnTo>
                <a:lnTo>
                  <a:pt x="2295939" y="0"/>
                </a:lnTo>
                <a:lnTo>
                  <a:pt x="2363290" y="0"/>
                </a:lnTo>
                <a:close/>
              </a:path>
            </a:pathLst>
          </a:custGeom>
          <a:solidFill>
            <a:srgbClr val="F7FAFD"/>
          </a:solidFill>
        </p:spPr>
        <p:txBody>
          <a:bodyPr wrap="square" lIns="0" tIns="0" rIns="0" bIns="0" rtlCol="0"/>
          <a:lstStyle/>
          <a:p>
            <a:endParaRPr/>
          </a:p>
        </p:txBody>
      </p:sp>
      <p:sp>
        <p:nvSpPr>
          <p:cNvPr id="4" name="object 4"/>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97BCC7"/>
          </a:solidFill>
        </p:spPr>
        <p:txBody>
          <a:bodyPr wrap="square" lIns="0" tIns="0" rIns="0" bIns="0" rtlCol="0"/>
          <a:lstStyle/>
          <a:p>
            <a:endParaRPr/>
          </a:p>
        </p:txBody>
      </p:sp>
      <p:sp>
        <p:nvSpPr>
          <p:cNvPr id="7" name="object 7"/>
          <p:cNvSpPr/>
          <p:nvPr/>
        </p:nvSpPr>
        <p:spPr>
          <a:xfrm>
            <a:off x="17259296" y="7724331"/>
            <a:ext cx="1028700" cy="2057400"/>
          </a:xfrm>
          <a:custGeom>
            <a:avLst/>
            <a:gdLst/>
            <a:ahLst/>
            <a:cxnLst/>
            <a:rect l="l" t="t" r="r" b="b"/>
            <a:pathLst>
              <a:path w="1028700" h="2057400">
                <a:moveTo>
                  <a:pt x="1028702" y="2057404"/>
                </a:moveTo>
                <a:lnTo>
                  <a:pt x="0" y="1028702"/>
                </a:lnTo>
                <a:lnTo>
                  <a:pt x="1028702" y="0"/>
                </a:lnTo>
                <a:lnTo>
                  <a:pt x="1028702" y="2057404"/>
                </a:lnTo>
                <a:close/>
              </a:path>
            </a:pathLst>
          </a:custGeom>
          <a:solidFill>
            <a:srgbClr val="F7FAFD"/>
          </a:solidFill>
        </p:spPr>
        <p:txBody>
          <a:bodyPr wrap="square" lIns="0" tIns="0" rIns="0" bIns="0" rtlCol="0"/>
          <a:lstStyle/>
          <a:p>
            <a:endParaRPr/>
          </a:p>
        </p:txBody>
      </p:sp>
      <p:sp>
        <p:nvSpPr>
          <p:cNvPr id="9" name="object 2">
            <a:extLst>
              <a:ext uri="{FF2B5EF4-FFF2-40B4-BE49-F238E27FC236}">
                <a16:creationId xmlns:a16="http://schemas.microsoft.com/office/drawing/2014/main" id="{8A423047-A133-42A5-AA1E-068DCECD24E4}"/>
              </a:ext>
            </a:extLst>
          </p:cNvPr>
          <p:cNvSpPr txBox="1"/>
          <p:nvPr/>
        </p:nvSpPr>
        <p:spPr>
          <a:xfrm>
            <a:off x="898358" y="2302593"/>
            <a:ext cx="16491284" cy="1536959"/>
          </a:xfrm>
          <a:prstGeom prst="rect">
            <a:avLst/>
          </a:prstGeom>
        </p:spPr>
        <p:txBody>
          <a:bodyPr vert="horz" wrap="square" lIns="0" tIns="15875" rIns="0" bIns="0" rtlCol="0">
            <a:spAutoFit/>
          </a:bodyPr>
          <a:lstStyle/>
          <a:p>
            <a:pPr marL="12700" algn="ctr">
              <a:lnSpc>
                <a:spcPct val="100000"/>
              </a:lnSpc>
              <a:spcBef>
                <a:spcPts val="125"/>
              </a:spcBef>
            </a:pPr>
            <a:r>
              <a:rPr lang="fr-FR" sz="5400" b="1" spc="300">
                <a:solidFill>
                  <a:srgbClr val="F7FAFD"/>
                </a:solidFill>
                <a:latin typeface="Montserrat" panose="00000500000000000000" pitchFamily="2" charset="0"/>
                <a:cs typeface="Arial"/>
              </a:rPr>
              <a:t>ILLINOIS CONSTITUTION</a:t>
            </a:r>
          </a:p>
          <a:p>
            <a:pPr marL="12700" algn="ctr">
              <a:lnSpc>
                <a:spcPct val="100000"/>
              </a:lnSpc>
              <a:spcBef>
                <a:spcPts val="125"/>
              </a:spcBef>
            </a:pPr>
            <a:r>
              <a:rPr lang="fr-FR" sz="4400" spc="300">
                <a:solidFill>
                  <a:srgbClr val="F7FAFD"/>
                </a:solidFill>
                <a:latin typeface="Montserrat" panose="00000500000000000000" pitchFamily="2" charset="0"/>
                <a:cs typeface="Arial"/>
              </a:rPr>
              <a:t>Article VI, Section 17</a:t>
            </a:r>
            <a:endParaRPr lang="fr-FR" sz="4400" spc="300">
              <a:latin typeface="Montserrat" panose="00000500000000000000" pitchFamily="2" charset="0"/>
              <a:cs typeface="Arial"/>
            </a:endParaRPr>
          </a:p>
        </p:txBody>
      </p:sp>
      <p:sp>
        <p:nvSpPr>
          <p:cNvPr id="13" name="Rectangle 12">
            <a:extLst>
              <a:ext uri="{FF2B5EF4-FFF2-40B4-BE49-F238E27FC236}">
                <a16:creationId xmlns:a16="http://schemas.microsoft.com/office/drawing/2014/main" id="{8B6E0278-2B0F-495A-A2D5-95CD9C01C86D}"/>
              </a:ext>
            </a:extLst>
          </p:cNvPr>
          <p:cNvSpPr/>
          <p:nvPr/>
        </p:nvSpPr>
        <p:spPr>
          <a:xfrm>
            <a:off x="1562100" y="4430495"/>
            <a:ext cx="15163800" cy="3046988"/>
          </a:xfrm>
          <a:prstGeom prst="rect">
            <a:avLst/>
          </a:prstGeom>
        </p:spPr>
        <p:txBody>
          <a:bodyPr wrap="square">
            <a:spAutoFit/>
          </a:bodyPr>
          <a:lstStyle/>
          <a:p>
            <a:pPr algn="ctr"/>
            <a:r>
              <a:rPr lang="en-US" sz="4800">
                <a:solidFill>
                  <a:schemeClr val="accent5">
                    <a:lumMod val="40000"/>
                    <a:lumOff val="60000"/>
                  </a:schemeClr>
                </a:solidFill>
                <a:latin typeface="Century Gothic" panose="020B0502020202020204" pitchFamily="34" charset="0"/>
                <a:cs typeface="Arial" panose="020B0604020202020204" pitchFamily="34" charset="0"/>
              </a:rPr>
              <a:t>“The Supreme Court shall provide by rule for an annual judicial conference to consider the work of the courts and to suggest improvements in the administration of justice…”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13" name="object 5">
            <a:extLst>
              <a:ext uri="{FF2B5EF4-FFF2-40B4-BE49-F238E27FC236}">
                <a16:creationId xmlns:a16="http://schemas.microsoft.com/office/drawing/2014/main" id="{6EA020A6-DAC5-44A9-A4AF-9FC79523D7D2}"/>
              </a:ext>
            </a:extLst>
          </p:cNvPr>
          <p:cNvSpPr txBox="1">
            <a:spLocks noGrp="1"/>
          </p:cNvSpPr>
          <p:nvPr>
            <p:ph type="title"/>
          </p:nvPr>
        </p:nvSpPr>
        <p:spPr>
          <a:xfrm>
            <a:off x="2743200" y="3009900"/>
            <a:ext cx="13792200" cy="2966197"/>
          </a:xfrm>
          <a:prstGeom prst="rect">
            <a:avLst/>
          </a:prstGeom>
        </p:spPr>
        <p:txBody>
          <a:bodyPr vert="horz" wrap="square" lIns="0" tIns="11430" rIns="0" bIns="0" rtlCol="0">
            <a:spAutoFit/>
          </a:bodyPr>
          <a:lstStyle/>
          <a:p>
            <a:pPr marL="685800" indent="-685800" algn="l">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cs typeface="Arial" panose="020B0604020202020204" pitchFamily="34" charset="0"/>
              </a:rPr>
              <a:t>October 2018, the Supreme Court amended Supreme Court Rule 41 to reconstitute the membership of the Illinois Judicial Conference</a:t>
            </a:r>
          </a:p>
        </p:txBody>
      </p:sp>
      <p:sp>
        <p:nvSpPr>
          <p:cNvPr id="21" name="object 2">
            <a:extLst>
              <a:ext uri="{FF2B5EF4-FFF2-40B4-BE49-F238E27FC236}">
                <a16:creationId xmlns:a16="http://schemas.microsoft.com/office/drawing/2014/main" id="{D580534C-424B-48ED-AB3A-296F7FC227E7}"/>
              </a:ext>
            </a:extLst>
          </p:cNvPr>
          <p:cNvSpPr txBox="1"/>
          <p:nvPr/>
        </p:nvSpPr>
        <p:spPr>
          <a:xfrm>
            <a:off x="876300" y="1393749"/>
            <a:ext cx="16535400" cy="847027"/>
          </a:xfrm>
          <a:prstGeom prst="rect">
            <a:avLst/>
          </a:prstGeom>
        </p:spPr>
        <p:txBody>
          <a:bodyPr vert="horz" wrap="square" lIns="0" tIns="15875" rIns="0" bIns="0" rtlCol="0">
            <a:spAutoFit/>
          </a:bodyPr>
          <a:lstStyle/>
          <a:p>
            <a:pPr marL="12700" algn="ctr">
              <a:lnSpc>
                <a:spcPct val="100000"/>
              </a:lnSpc>
              <a:spcBef>
                <a:spcPts val="125"/>
              </a:spcBef>
            </a:pPr>
            <a:r>
              <a:rPr lang="en-US" sz="5400" b="1" spc="300">
                <a:solidFill>
                  <a:srgbClr val="F7FAFD"/>
                </a:solidFill>
                <a:latin typeface="Montserrat" panose="00000500000000000000" pitchFamily="2" charset="0"/>
                <a:cs typeface="Arial"/>
              </a:rPr>
              <a:t>ILLINOIS JUDICIAL CONFERENCE</a:t>
            </a:r>
            <a:endParaRPr sz="5400" b="1" spc="300">
              <a:latin typeface="Montserrat" panose="00000500000000000000" pitchFamily="2" charset="0"/>
              <a:cs typeface="Arial"/>
            </a:endParaRPr>
          </a:p>
        </p:txBody>
      </p:sp>
      <p:sp>
        <p:nvSpPr>
          <p:cNvPr id="19" name="object 5">
            <a:extLst>
              <a:ext uri="{FF2B5EF4-FFF2-40B4-BE49-F238E27FC236}">
                <a16:creationId xmlns:a16="http://schemas.microsoft.com/office/drawing/2014/main" id="{CD35DA80-876D-49DA-8AA3-625489140608}"/>
              </a:ext>
            </a:extLst>
          </p:cNvPr>
          <p:cNvSpPr txBox="1">
            <a:spLocks/>
          </p:cNvSpPr>
          <p:nvPr/>
        </p:nvSpPr>
        <p:spPr>
          <a:xfrm>
            <a:off x="2743182" y="6139703"/>
            <a:ext cx="13792200" cy="2966197"/>
          </a:xfrm>
          <a:prstGeom prst="rect">
            <a:avLst/>
          </a:prstGeom>
        </p:spPr>
        <p:txBody>
          <a:bodyPr vert="horz" wrap="square" lIns="0" tIns="11430" rIns="0" bIns="0" rtlCol="0">
            <a:spAutoFit/>
          </a:bodyPr>
          <a:lstStyle>
            <a:lvl1pPr>
              <a:defRPr sz="2800" b="0" i="0">
                <a:solidFill>
                  <a:srgbClr val="F7FAFD"/>
                </a:solidFill>
                <a:latin typeface="Arial"/>
                <a:ea typeface="+mj-ea"/>
                <a:cs typeface="Arial"/>
              </a:defRPr>
            </a:lvl1pPr>
          </a:lstStyle>
          <a:p>
            <a:pPr marL="685800" indent="-685800">
              <a:buClr>
                <a:srgbClr val="FF3399"/>
              </a:buClr>
              <a:buFont typeface="Wingdings" panose="05000000000000000000" pitchFamily="2" charset="2"/>
              <a:buChar char="ü"/>
            </a:pPr>
            <a:r>
              <a:rPr lang="en-US" sz="4800" kern="0">
                <a:solidFill>
                  <a:schemeClr val="accent5">
                    <a:lumMod val="40000"/>
                    <a:lumOff val="60000"/>
                  </a:schemeClr>
                </a:solidFill>
                <a:latin typeface="Century Gothic" panose="020B0502020202020204" pitchFamily="34" charset="0"/>
                <a:cs typeface="Arial" panose="020B0604020202020204" pitchFamily="34" charset="0"/>
              </a:rPr>
              <a:t>Gave the Illinois Judicial Conference a new responsibility—it would be “the body to strategically plan for the Illinois Judicial Branch.”</a:t>
            </a:r>
          </a:p>
        </p:txBody>
      </p:sp>
    </p:spTree>
    <p:extLst>
      <p:ext uri="{BB962C8B-B14F-4D97-AF65-F5344CB8AC3E}">
        <p14:creationId xmlns:p14="http://schemas.microsoft.com/office/powerpoint/2010/main" val="201946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13" name="object 5">
            <a:extLst>
              <a:ext uri="{FF2B5EF4-FFF2-40B4-BE49-F238E27FC236}">
                <a16:creationId xmlns:a16="http://schemas.microsoft.com/office/drawing/2014/main" id="{6EA020A6-DAC5-44A9-A4AF-9FC79523D7D2}"/>
              </a:ext>
            </a:extLst>
          </p:cNvPr>
          <p:cNvSpPr txBox="1">
            <a:spLocks noGrp="1"/>
          </p:cNvSpPr>
          <p:nvPr>
            <p:ph type="title"/>
          </p:nvPr>
        </p:nvSpPr>
        <p:spPr>
          <a:xfrm>
            <a:off x="1905000" y="3086100"/>
            <a:ext cx="15392400" cy="750205"/>
          </a:xfrm>
          <a:prstGeom prst="rect">
            <a:avLst/>
          </a:prstGeom>
        </p:spPr>
        <p:txBody>
          <a:bodyPr vert="horz" wrap="square" lIns="0" tIns="11430" rIns="0" bIns="0" rtlCol="0">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cs typeface="Arial" panose="020B0604020202020204" pitchFamily="34" charset="0"/>
              </a:rPr>
              <a:t>Is a multi-disciplinary, diverse and inclusive body</a:t>
            </a:r>
          </a:p>
        </p:txBody>
      </p:sp>
      <p:sp>
        <p:nvSpPr>
          <p:cNvPr id="21" name="object 2">
            <a:extLst>
              <a:ext uri="{FF2B5EF4-FFF2-40B4-BE49-F238E27FC236}">
                <a16:creationId xmlns:a16="http://schemas.microsoft.com/office/drawing/2014/main" id="{D580534C-424B-48ED-AB3A-296F7FC227E7}"/>
              </a:ext>
            </a:extLst>
          </p:cNvPr>
          <p:cNvSpPr txBox="1"/>
          <p:nvPr/>
        </p:nvSpPr>
        <p:spPr>
          <a:xfrm>
            <a:off x="876300" y="1393749"/>
            <a:ext cx="16535400" cy="847027"/>
          </a:xfrm>
          <a:prstGeom prst="rect">
            <a:avLst/>
          </a:prstGeom>
        </p:spPr>
        <p:txBody>
          <a:bodyPr vert="horz" wrap="square" lIns="0" tIns="15875" rIns="0" bIns="0" rtlCol="0">
            <a:spAutoFit/>
          </a:bodyPr>
          <a:lstStyle/>
          <a:p>
            <a:pPr marL="12700" algn="ctr">
              <a:lnSpc>
                <a:spcPct val="100000"/>
              </a:lnSpc>
              <a:spcBef>
                <a:spcPts val="125"/>
              </a:spcBef>
            </a:pPr>
            <a:r>
              <a:rPr lang="en-US" sz="5400" b="1" spc="300">
                <a:solidFill>
                  <a:srgbClr val="F7FAFD"/>
                </a:solidFill>
                <a:latin typeface="Montserrat" panose="00000500000000000000" pitchFamily="2" charset="0"/>
                <a:cs typeface="Arial"/>
              </a:rPr>
              <a:t>ILLINOIS JUDICIAL CONFERENCE</a:t>
            </a:r>
            <a:endParaRPr sz="5400" b="1" spc="300">
              <a:latin typeface="Montserrat" panose="00000500000000000000" pitchFamily="2" charset="0"/>
              <a:cs typeface="Arial"/>
            </a:endParaRPr>
          </a:p>
        </p:txBody>
      </p:sp>
      <p:sp>
        <p:nvSpPr>
          <p:cNvPr id="22" name="Rectangle 21">
            <a:extLst>
              <a:ext uri="{FF2B5EF4-FFF2-40B4-BE49-F238E27FC236}">
                <a16:creationId xmlns:a16="http://schemas.microsoft.com/office/drawing/2014/main" id="{FE91DF33-1708-47A6-9BA9-54FFD430103E}"/>
              </a:ext>
            </a:extLst>
          </p:cNvPr>
          <p:cNvSpPr/>
          <p:nvPr/>
        </p:nvSpPr>
        <p:spPr>
          <a:xfrm>
            <a:off x="1905000" y="5700694"/>
            <a:ext cx="14048836" cy="1569660"/>
          </a:xfrm>
          <a:prstGeom prst="rect">
            <a:avLst/>
          </a:prstGeom>
        </p:spPr>
        <p:txBody>
          <a:bodyPr wrap="square">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cs typeface="Arial" panose="020B0604020202020204" pitchFamily="34" charset="0"/>
              </a:rPr>
              <a:t>Chair is the Current Chief Justice of the Illinois Supreme Court</a:t>
            </a:r>
            <a:endParaRPr lang="en-US" sz="4800">
              <a:latin typeface="Century Gothic" panose="020B0502020202020204" pitchFamily="34" charset="0"/>
            </a:endParaRPr>
          </a:p>
        </p:txBody>
      </p:sp>
      <p:sp>
        <p:nvSpPr>
          <p:cNvPr id="11" name="Rectangle 10">
            <a:extLst>
              <a:ext uri="{FF2B5EF4-FFF2-40B4-BE49-F238E27FC236}">
                <a16:creationId xmlns:a16="http://schemas.microsoft.com/office/drawing/2014/main" id="{628A5368-C3AB-4681-A97C-027E6F36A69A}"/>
              </a:ext>
            </a:extLst>
          </p:cNvPr>
          <p:cNvSpPr/>
          <p:nvPr/>
        </p:nvSpPr>
        <p:spPr>
          <a:xfrm>
            <a:off x="1905000" y="4410368"/>
            <a:ext cx="14048836" cy="830997"/>
          </a:xfrm>
          <a:prstGeom prst="rect">
            <a:avLst/>
          </a:prstGeom>
        </p:spPr>
        <p:txBody>
          <a:bodyPr wrap="square">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cs typeface="Arial" panose="020B0604020202020204" pitchFamily="34" charset="0"/>
              </a:rPr>
              <a:t>29 members—15 judges and 14 non-judges</a:t>
            </a:r>
            <a:endParaRPr lang="en-US" sz="4800">
              <a:latin typeface="Century Gothic" panose="020B0502020202020204" pitchFamily="34" charset="0"/>
            </a:endParaRPr>
          </a:p>
        </p:txBody>
      </p:sp>
    </p:spTree>
    <p:extLst>
      <p:ext uri="{BB962C8B-B14F-4D97-AF65-F5344CB8AC3E}">
        <p14:creationId xmlns:p14="http://schemas.microsoft.com/office/powerpoint/2010/main" val="10267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13" name="object 5">
            <a:extLst>
              <a:ext uri="{FF2B5EF4-FFF2-40B4-BE49-F238E27FC236}">
                <a16:creationId xmlns:a16="http://schemas.microsoft.com/office/drawing/2014/main" id="{6EA020A6-DAC5-44A9-A4AF-9FC79523D7D2}"/>
              </a:ext>
            </a:extLst>
          </p:cNvPr>
          <p:cNvSpPr txBox="1">
            <a:spLocks noGrp="1"/>
          </p:cNvSpPr>
          <p:nvPr>
            <p:ph type="title"/>
          </p:nvPr>
        </p:nvSpPr>
        <p:spPr>
          <a:xfrm>
            <a:off x="2057400" y="3009900"/>
            <a:ext cx="15392400" cy="750205"/>
          </a:xfrm>
          <a:prstGeom prst="rect">
            <a:avLst/>
          </a:prstGeom>
        </p:spPr>
        <p:txBody>
          <a:bodyPr vert="horz" wrap="square" lIns="0" tIns="11430" rIns="0" bIns="0" rtlCol="0">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rPr>
              <a:t>Judicial officer members designated by position:</a:t>
            </a:r>
            <a:endParaRPr lang="en-US" sz="4800">
              <a:solidFill>
                <a:schemeClr val="accent5">
                  <a:lumMod val="40000"/>
                  <a:lumOff val="60000"/>
                </a:schemeClr>
              </a:solidFill>
              <a:latin typeface="Century Gothic" panose="020B0502020202020204" pitchFamily="34" charset="0"/>
              <a:cs typeface="Arial" panose="020B0604020202020204" pitchFamily="34" charset="0"/>
            </a:endParaRPr>
          </a:p>
        </p:txBody>
      </p:sp>
      <p:sp>
        <p:nvSpPr>
          <p:cNvPr id="21" name="object 2">
            <a:extLst>
              <a:ext uri="{FF2B5EF4-FFF2-40B4-BE49-F238E27FC236}">
                <a16:creationId xmlns:a16="http://schemas.microsoft.com/office/drawing/2014/main" id="{D580534C-424B-48ED-AB3A-296F7FC227E7}"/>
              </a:ext>
            </a:extLst>
          </p:cNvPr>
          <p:cNvSpPr txBox="1"/>
          <p:nvPr/>
        </p:nvSpPr>
        <p:spPr>
          <a:xfrm>
            <a:off x="876300" y="1630962"/>
            <a:ext cx="16535400" cy="693138"/>
          </a:xfrm>
          <a:prstGeom prst="rect">
            <a:avLst/>
          </a:prstGeom>
        </p:spPr>
        <p:txBody>
          <a:bodyPr vert="horz" wrap="square" lIns="0" tIns="15875" rIns="0" bIns="0" rtlCol="0">
            <a:spAutoFit/>
          </a:bodyPr>
          <a:lstStyle/>
          <a:p>
            <a:pPr marL="12700" algn="ctr">
              <a:lnSpc>
                <a:spcPct val="100000"/>
              </a:lnSpc>
              <a:spcBef>
                <a:spcPts val="125"/>
              </a:spcBef>
            </a:pPr>
            <a:r>
              <a:rPr lang="en-US" sz="4400" b="1" i="1" spc="300">
                <a:solidFill>
                  <a:srgbClr val="F7FAFD"/>
                </a:solidFill>
                <a:latin typeface="Montserrat" panose="00000500000000000000" pitchFamily="2" charset="0"/>
                <a:cs typeface="Arial"/>
              </a:rPr>
              <a:t>Judicial Officer Members</a:t>
            </a:r>
            <a:endParaRPr sz="4400" b="1" i="1" spc="300">
              <a:latin typeface="Montserrat" panose="00000500000000000000" pitchFamily="2" charset="0"/>
              <a:cs typeface="Arial"/>
            </a:endParaRPr>
          </a:p>
        </p:txBody>
      </p:sp>
      <p:sp>
        <p:nvSpPr>
          <p:cNvPr id="22" name="Rectangle 21">
            <a:extLst>
              <a:ext uri="{FF2B5EF4-FFF2-40B4-BE49-F238E27FC236}">
                <a16:creationId xmlns:a16="http://schemas.microsoft.com/office/drawing/2014/main" id="{FE91DF33-1708-47A6-9BA9-54FFD430103E}"/>
              </a:ext>
            </a:extLst>
          </p:cNvPr>
          <p:cNvSpPr/>
          <p:nvPr/>
        </p:nvSpPr>
        <p:spPr>
          <a:xfrm>
            <a:off x="2057400" y="5671826"/>
            <a:ext cx="15697200" cy="1569660"/>
          </a:xfrm>
          <a:prstGeom prst="rect">
            <a:avLst/>
          </a:prstGeom>
        </p:spPr>
        <p:txBody>
          <a:bodyPr wrap="square">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rPr>
              <a:t>Other judicial officers appointed by the Supreme Court:</a:t>
            </a:r>
            <a:endParaRPr lang="en-US" sz="4800">
              <a:latin typeface="Century Gothic" panose="020B0502020202020204" pitchFamily="34" charset="0"/>
            </a:endParaRPr>
          </a:p>
        </p:txBody>
      </p:sp>
      <p:sp>
        <p:nvSpPr>
          <p:cNvPr id="19" name="object 2">
            <a:extLst>
              <a:ext uri="{FF2B5EF4-FFF2-40B4-BE49-F238E27FC236}">
                <a16:creationId xmlns:a16="http://schemas.microsoft.com/office/drawing/2014/main" id="{026FD8F2-E80F-49EF-BDBE-5FCBD81191DE}"/>
              </a:ext>
            </a:extLst>
          </p:cNvPr>
          <p:cNvSpPr txBox="1"/>
          <p:nvPr/>
        </p:nvSpPr>
        <p:spPr>
          <a:xfrm>
            <a:off x="857250" y="859151"/>
            <a:ext cx="16535400" cy="847027"/>
          </a:xfrm>
          <a:prstGeom prst="rect">
            <a:avLst/>
          </a:prstGeom>
        </p:spPr>
        <p:txBody>
          <a:bodyPr vert="horz" wrap="square" lIns="0" tIns="15875" rIns="0" bIns="0" rtlCol="0">
            <a:spAutoFit/>
          </a:bodyPr>
          <a:lstStyle/>
          <a:p>
            <a:pPr marL="12700" algn="ctr">
              <a:lnSpc>
                <a:spcPct val="100000"/>
              </a:lnSpc>
              <a:spcBef>
                <a:spcPts val="125"/>
              </a:spcBef>
            </a:pPr>
            <a:r>
              <a:rPr lang="en-US" sz="5400" b="1" spc="300">
                <a:solidFill>
                  <a:srgbClr val="F7FAFD"/>
                </a:solidFill>
                <a:latin typeface="Montserrat" panose="00000500000000000000" pitchFamily="2" charset="0"/>
                <a:cs typeface="Arial"/>
              </a:rPr>
              <a:t>ILLINOIS JUDICIAL CONFERENCE</a:t>
            </a:r>
            <a:endParaRPr sz="5400" b="1" spc="300">
              <a:latin typeface="Montserrat" panose="00000500000000000000" pitchFamily="2" charset="0"/>
              <a:cs typeface="Arial"/>
            </a:endParaRPr>
          </a:p>
        </p:txBody>
      </p:sp>
      <p:sp>
        <p:nvSpPr>
          <p:cNvPr id="2" name="Rectangle 1">
            <a:extLst>
              <a:ext uri="{FF2B5EF4-FFF2-40B4-BE49-F238E27FC236}">
                <a16:creationId xmlns:a16="http://schemas.microsoft.com/office/drawing/2014/main" id="{858FF0EC-D3D9-4D0D-87A5-B342DD1BDDFC}"/>
              </a:ext>
            </a:extLst>
          </p:cNvPr>
          <p:cNvSpPr/>
          <p:nvPr/>
        </p:nvSpPr>
        <p:spPr>
          <a:xfrm>
            <a:off x="3733800" y="3872925"/>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Chief Judge of the Circuit Court of Cook County</a:t>
            </a:r>
            <a:endParaRPr lang="en-US" sz="3200"/>
          </a:p>
        </p:txBody>
      </p:sp>
      <p:sp>
        <p:nvSpPr>
          <p:cNvPr id="20" name="Rectangle 19">
            <a:extLst>
              <a:ext uri="{FF2B5EF4-FFF2-40B4-BE49-F238E27FC236}">
                <a16:creationId xmlns:a16="http://schemas.microsoft.com/office/drawing/2014/main" id="{EACA29F2-1565-427C-8A1B-1A5FE8AF190F}"/>
              </a:ext>
            </a:extLst>
          </p:cNvPr>
          <p:cNvSpPr/>
          <p:nvPr/>
        </p:nvSpPr>
        <p:spPr>
          <a:xfrm>
            <a:off x="3733800" y="4558725"/>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Chair and Vice-Chair of the Conference of Chief Circuit Judges</a:t>
            </a:r>
            <a:endParaRPr lang="en-US" sz="3200"/>
          </a:p>
        </p:txBody>
      </p:sp>
      <p:sp>
        <p:nvSpPr>
          <p:cNvPr id="24" name="Rectangle 23">
            <a:extLst>
              <a:ext uri="{FF2B5EF4-FFF2-40B4-BE49-F238E27FC236}">
                <a16:creationId xmlns:a16="http://schemas.microsoft.com/office/drawing/2014/main" id="{854F3270-9A4C-4101-A5CD-CCEEFD422365}"/>
              </a:ext>
            </a:extLst>
          </p:cNvPr>
          <p:cNvSpPr/>
          <p:nvPr/>
        </p:nvSpPr>
        <p:spPr>
          <a:xfrm>
            <a:off x="3733800" y="7295857"/>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A Justice of the Supreme Court</a:t>
            </a:r>
            <a:endParaRPr lang="en-US" sz="3200"/>
          </a:p>
        </p:txBody>
      </p:sp>
      <p:sp>
        <p:nvSpPr>
          <p:cNvPr id="25" name="Rectangle 24">
            <a:extLst>
              <a:ext uri="{FF2B5EF4-FFF2-40B4-BE49-F238E27FC236}">
                <a16:creationId xmlns:a16="http://schemas.microsoft.com/office/drawing/2014/main" id="{D41779E1-F564-4222-8ECD-4D2BDF5CCD89}"/>
              </a:ext>
            </a:extLst>
          </p:cNvPr>
          <p:cNvSpPr/>
          <p:nvPr/>
        </p:nvSpPr>
        <p:spPr>
          <a:xfrm>
            <a:off x="3733800" y="7981657"/>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At least one appellate court justice</a:t>
            </a:r>
            <a:endParaRPr lang="en-US" sz="3200"/>
          </a:p>
        </p:txBody>
      </p:sp>
    </p:spTree>
    <p:extLst>
      <p:ext uri="{BB962C8B-B14F-4D97-AF65-F5344CB8AC3E}">
        <p14:creationId xmlns:p14="http://schemas.microsoft.com/office/powerpoint/2010/main" val="4389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 grpId="0"/>
      <p:bldP spid="20"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13" name="object 5">
            <a:extLst>
              <a:ext uri="{FF2B5EF4-FFF2-40B4-BE49-F238E27FC236}">
                <a16:creationId xmlns:a16="http://schemas.microsoft.com/office/drawing/2014/main" id="{6EA020A6-DAC5-44A9-A4AF-9FC79523D7D2}"/>
              </a:ext>
            </a:extLst>
          </p:cNvPr>
          <p:cNvSpPr txBox="1">
            <a:spLocks noGrp="1"/>
          </p:cNvSpPr>
          <p:nvPr>
            <p:ph type="title"/>
          </p:nvPr>
        </p:nvSpPr>
        <p:spPr>
          <a:xfrm>
            <a:off x="1905000" y="3009900"/>
            <a:ext cx="15240000" cy="1488869"/>
          </a:xfrm>
          <a:prstGeom prst="rect">
            <a:avLst/>
          </a:prstGeom>
        </p:spPr>
        <p:txBody>
          <a:bodyPr vert="horz" wrap="square" lIns="0" tIns="11430" rIns="0" bIns="0" rtlCol="0">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rPr>
              <a:t>Three judges from the First Judicial District and one from each of the other four Judicial Districts</a:t>
            </a:r>
            <a:endParaRPr lang="en-US" sz="4800">
              <a:solidFill>
                <a:schemeClr val="accent5">
                  <a:lumMod val="40000"/>
                  <a:lumOff val="60000"/>
                </a:schemeClr>
              </a:solidFill>
              <a:latin typeface="Century Gothic" panose="020B0502020202020204" pitchFamily="34" charset="0"/>
              <a:cs typeface="Arial" panose="020B0604020202020204" pitchFamily="34" charset="0"/>
            </a:endParaRPr>
          </a:p>
        </p:txBody>
      </p:sp>
      <p:sp>
        <p:nvSpPr>
          <p:cNvPr id="21" name="object 2">
            <a:extLst>
              <a:ext uri="{FF2B5EF4-FFF2-40B4-BE49-F238E27FC236}">
                <a16:creationId xmlns:a16="http://schemas.microsoft.com/office/drawing/2014/main" id="{D580534C-424B-48ED-AB3A-296F7FC227E7}"/>
              </a:ext>
            </a:extLst>
          </p:cNvPr>
          <p:cNvSpPr txBox="1"/>
          <p:nvPr/>
        </p:nvSpPr>
        <p:spPr>
          <a:xfrm>
            <a:off x="876300" y="1630962"/>
            <a:ext cx="16535400" cy="693138"/>
          </a:xfrm>
          <a:prstGeom prst="rect">
            <a:avLst/>
          </a:prstGeom>
        </p:spPr>
        <p:txBody>
          <a:bodyPr vert="horz" wrap="square" lIns="0" tIns="15875" rIns="0" bIns="0" rtlCol="0">
            <a:spAutoFit/>
          </a:bodyPr>
          <a:lstStyle/>
          <a:p>
            <a:pPr marL="12700" algn="ctr">
              <a:lnSpc>
                <a:spcPct val="100000"/>
              </a:lnSpc>
              <a:spcBef>
                <a:spcPts val="125"/>
              </a:spcBef>
            </a:pPr>
            <a:r>
              <a:rPr lang="en-US" sz="4400" b="1" i="1" spc="300">
                <a:solidFill>
                  <a:srgbClr val="F7FAFD"/>
                </a:solidFill>
                <a:latin typeface="Montserrat" panose="00000500000000000000" pitchFamily="2" charset="0"/>
                <a:cs typeface="Arial"/>
              </a:rPr>
              <a:t>Judicial Officer Members</a:t>
            </a:r>
            <a:endParaRPr sz="4400" b="1" i="1" spc="300">
              <a:latin typeface="Montserrat" panose="00000500000000000000" pitchFamily="2" charset="0"/>
              <a:cs typeface="Arial"/>
            </a:endParaRPr>
          </a:p>
        </p:txBody>
      </p:sp>
      <p:sp>
        <p:nvSpPr>
          <p:cNvPr id="22" name="Rectangle 21">
            <a:extLst>
              <a:ext uri="{FF2B5EF4-FFF2-40B4-BE49-F238E27FC236}">
                <a16:creationId xmlns:a16="http://schemas.microsoft.com/office/drawing/2014/main" id="{FE91DF33-1708-47A6-9BA9-54FFD430103E}"/>
              </a:ext>
            </a:extLst>
          </p:cNvPr>
          <p:cNvSpPr/>
          <p:nvPr/>
        </p:nvSpPr>
        <p:spPr>
          <a:xfrm>
            <a:off x="1905000" y="6850440"/>
            <a:ext cx="15087600" cy="1569660"/>
          </a:xfrm>
          <a:prstGeom prst="rect">
            <a:avLst/>
          </a:prstGeom>
        </p:spPr>
        <p:txBody>
          <a:bodyPr wrap="square">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rPr>
              <a:t>A judge who is a member of the Access to Justice Commission</a:t>
            </a:r>
            <a:endParaRPr lang="en-US" sz="4800">
              <a:latin typeface="Century Gothic" panose="020B0502020202020204" pitchFamily="34" charset="0"/>
            </a:endParaRPr>
          </a:p>
        </p:txBody>
      </p:sp>
      <p:sp>
        <p:nvSpPr>
          <p:cNvPr id="19" name="object 2">
            <a:extLst>
              <a:ext uri="{FF2B5EF4-FFF2-40B4-BE49-F238E27FC236}">
                <a16:creationId xmlns:a16="http://schemas.microsoft.com/office/drawing/2014/main" id="{026FD8F2-E80F-49EF-BDBE-5FCBD81191DE}"/>
              </a:ext>
            </a:extLst>
          </p:cNvPr>
          <p:cNvSpPr txBox="1"/>
          <p:nvPr/>
        </p:nvSpPr>
        <p:spPr>
          <a:xfrm>
            <a:off x="857250" y="859151"/>
            <a:ext cx="16535400" cy="847027"/>
          </a:xfrm>
          <a:prstGeom prst="rect">
            <a:avLst/>
          </a:prstGeom>
        </p:spPr>
        <p:txBody>
          <a:bodyPr vert="horz" wrap="square" lIns="0" tIns="15875" rIns="0" bIns="0" rtlCol="0">
            <a:spAutoFit/>
          </a:bodyPr>
          <a:lstStyle/>
          <a:p>
            <a:pPr marL="12700" algn="ctr">
              <a:lnSpc>
                <a:spcPct val="100000"/>
              </a:lnSpc>
              <a:spcBef>
                <a:spcPts val="125"/>
              </a:spcBef>
            </a:pPr>
            <a:r>
              <a:rPr lang="en-US" sz="5400" b="1" spc="300">
                <a:solidFill>
                  <a:srgbClr val="F7FAFD"/>
                </a:solidFill>
                <a:latin typeface="Montserrat" panose="00000500000000000000" pitchFamily="2" charset="0"/>
                <a:cs typeface="Arial"/>
              </a:rPr>
              <a:t>ILLINOIS JUDICIAL CONFERENCE</a:t>
            </a:r>
            <a:endParaRPr sz="5400" b="1" spc="300">
              <a:latin typeface="Montserrat" panose="00000500000000000000" pitchFamily="2" charset="0"/>
              <a:cs typeface="Arial"/>
            </a:endParaRPr>
          </a:p>
        </p:txBody>
      </p:sp>
      <p:sp>
        <p:nvSpPr>
          <p:cNvPr id="26" name="object 5">
            <a:extLst>
              <a:ext uri="{FF2B5EF4-FFF2-40B4-BE49-F238E27FC236}">
                <a16:creationId xmlns:a16="http://schemas.microsoft.com/office/drawing/2014/main" id="{1D63D44A-43F2-4554-80F6-64CF99FE03C6}"/>
              </a:ext>
            </a:extLst>
          </p:cNvPr>
          <p:cNvSpPr txBox="1">
            <a:spLocks/>
          </p:cNvSpPr>
          <p:nvPr/>
        </p:nvSpPr>
        <p:spPr>
          <a:xfrm>
            <a:off x="1905000" y="4991100"/>
            <a:ext cx="15849600" cy="2227533"/>
          </a:xfrm>
          <a:prstGeom prst="rect">
            <a:avLst/>
          </a:prstGeom>
        </p:spPr>
        <p:txBody>
          <a:bodyPr vert="horz" wrap="square" lIns="0" tIns="11430" rIns="0" bIns="0" rtlCol="0">
            <a:spAutoFit/>
          </a:bodyPr>
          <a:lstStyle>
            <a:lvl1pPr>
              <a:defRPr sz="2800" b="0" i="0">
                <a:solidFill>
                  <a:srgbClr val="F7FAFD"/>
                </a:solidFill>
                <a:latin typeface="Arial"/>
                <a:ea typeface="+mj-ea"/>
                <a:cs typeface="Arial"/>
              </a:defRPr>
            </a:lvl1p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rPr>
              <a:t>A judge who is on the Illinois Judicial College Board of Trustees</a:t>
            </a:r>
            <a:br>
              <a:rPr lang="en-US" sz="4800">
                <a:solidFill>
                  <a:schemeClr val="accent5">
                    <a:lumMod val="40000"/>
                    <a:lumOff val="60000"/>
                  </a:schemeClr>
                </a:solidFill>
                <a:latin typeface="Century Gothic" panose="020B0502020202020204" pitchFamily="34" charset="0"/>
              </a:rPr>
            </a:br>
            <a:endParaRPr lang="en-US" sz="4800" kern="0">
              <a:solidFill>
                <a:schemeClr val="accent5">
                  <a:lumMod val="40000"/>
                  <a:lumOff val="60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6661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13" name="object 5">
            <a:extLst>
              <a:ext uri="{FF2B5EF4-FFF2-40B4-BE49-F238E27FC236}">
                <a16:creationId xmlns:a16="http://schemas.microsoft.com/office/drawing/2014/main" id="{6EA020A6-DAC5-44A9-A4AF-9FC79523D7D2}"/>
              </a:ext>
            </a:extLst>
          </p:cNvPr>
          <p:cNvSpPr txBox="1">
            <a:spLocks noGrp="1"/>
          </p:cNvSpPr>
          <p:nvPr>
            <p:ph type="title"/>
          </p:nvPr>
        </p:nvSpPr>
        <p:spPr>
          <a:xfrm>
            <a:off x="2343150" y="3036836"/>
            <a:ext cx="15392400" cy="750205"/>
          </a:xfrm>
          <a:prstGeom prst="rect">
            <a:avLst/>
          </a:prstGeom>
        </p:spPr>
        <p:txBody>
          <a:bodyPr vert="horz" wrap="square" lIns="0" tIns="11430" rIns="0" bIns="0" rtlCol="0">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rPr>
              <a:t>Designated by position: AOIC Director</a:t>
            </a:r>
            <a:endParaRPr lang="en-US" sz="4800">
              <a:solidFill>
                <a:schemeClr val="accent5">
                  <a:lumMod val="40000"/>
                  <a:lumOff val="60000"/>
                </a:schemeClr>
              </a:solidFill>
              <a:latin typeface="Century Gothic" panose="020B0502020202020204" pitchFamily="34" charset="0"/>
              <a:cs typeface="Arial" panose="020B0604020202020204" pitchFamily="34" charset="0"/>
            </a:endParaRPr>
          </a:p>
        </p:txBody>
      </p:sp>
      <p:sp>
        <p:nvSpPr>
          <p:cNvPr id="21" name="object 2">
            <a:extLst>
              <a:ext uri="{FF2B5EF4-FFF2-40B4-BE49-F238E27FC236}">
                <a16:creationId xmlns:a16="http://schemas.microsoft.com/office/drawing/2014/main" id="{D580534C-424B-48ED-AB3A-296F7FC227E7}"/>
              </a:ext>
            </a:extLst>
          </p:cNvPr>
          <p:cNvSpPr txBox="1"/>
          <p:nvPr/>
        </p:nvSpPr>
        <p:spPr>
          <a:xfrm>
            <a:off x="876300" y="1630962"/>
            <a:ext cx="16535400" cy="693138"/>
          </a:xfrm>
          <a:prstGeom prst="rect">
            <a:avLst/>
          </a:prstGeom>
        </p:spPr>
        <p:txBody>
          <a:bodyPr vert="horz" wrap="square" lIns="0" tIns="15875" rIns="0" bIns="0" rtlCol="0">
            <a:spAutoFit/>
          </a:bodyPr>
          <a:lstStyle/>
          <a:p>
            <a:pPr marL="12700" algn="ctr">
              <a:lnSpc>
                <a:spcPct val="100000"/>
              </a:lnSpc>
              <a:spcBef>
                <a:spcPts val="125"/>
              </a:spcBef>
            </a:pPr>
            <a:r>
              <a:rPr lang="en-US" sz="4400" b="1" i="1" spc="300">
                <a:solidFill>
                  <a:srgbClr val="F7FAFD"/>
                </a:solidFill>
                <a:latin typeface="Montserrat" panose="00000500000000000000" pitchFamily="2" charset="0"/>
                <a:cs typeface="Arial"/>
              </a:rPr>
              <a:t>Non-Judge Members</a:t>
            </a:r>
            <a:endParaRPr sz="4400" b="1" i="1" spc="300">
              <a:latin typeface="Montserrat" panose="00000500000000000000" pitchFamily="2" charset="0"/>
              <a:cs typeface="Arial"/>
            </a:endParaRPr>
          </a:p>
        </p:txBody>
      </p:sp>
      <p:sp>
        <p:nvSpPr>
          <p:cNvPr id="22" name="Rectangle 21">
            <a:extLst>
              <a:ext uri="{FF2B5EF4-FFF2-40B4-BE49-F238E27FC236}">
                <a16:creationId xmlns:a16="http://schemas.microsoft.com/office/drawing/2014/main" id="{FE91DF33-1708-47A6-9BA9-54FFD430103E}"/>
              </a:ext>
            </a:extLst>
          </p:cNvPr>
          <p:cNvSpPr/>
          <p:nvPr/>
        </p:nvSpPr>
        <p:spPr>
          <a:xfrm>
            <a:off x="2343150" y="4175184"/>
            <a:ext cx="15011400" cy="830997"/>
          </a:xfrm>
          <a:prstGeom prst="rect">
            <a:avLst/>
          </a:prstGeom>
        </p:spPr>
        <p:txBody>
          <a:bodyPr wrap="square">
            <a:spAutoFit/>
          </a:bodyPr>
          <a:lstStyle/>
          <a:p>
            <a:pPr marL="685800" indent="-685800">
              <a:buClr>
                <a:srgbClr val="FF3399"/>
              </a:buClr>
              <a:buFont typeface="Wingdings" panose="05000000000000000000" pitchFamily="2" charset="2"/>
              <a:buChar char="ü"/>
            </a:pPr>
            <a:r>
              <a:rPr lang="en-US" sz="4800">
                <a:solidFill>
                  <a:schemeClr val="accent5">
                    <a:lumMod val="40000"/>
                    <a:lumOff val="60000"/>
                  </a:schemeClr>
                </a:solidFill>
                <a:latin typeface="Century Gothic" panose="020B0502020202020204" pitchFamily="34" charset="0"/>
              </a:rPr>
              <a:t>Appointed by the Supreme Court:</a:t>
            </a:r>
            <a:endParaRPr lang="en-US" sz="4800">
              <a:latin typeface="Century Gothic" panose="020B0502020202020204" pitchFamily="34" charset="0"/>
            </a:endParaRPr>
          </a:p>
        </p:txBody>
      </p:sp>
      <p:sp>
        <p:nvSpPr>
          <p:cNvPr id="19" name="object 2">
            <a:extLst>
              <a:ext uri="{FF2B5EF4-FFF2-40B4-BE49-F238E27FC236}">
                <a16:creationId xmlns:a16="http://schemas.microsoft.com/office/drawing/2014/main" id="{026FD8F2-E80F-49EF-BDBE-5FCBD81191DE}"/>
              </a:ext>
            </a:extLst>
          </p:cNvPr>
          <p:cNvSpPr txBox="1"/>
          <p:nvPr/>
        </p:nvSpPr>
        <p:spPr>
          <a:xfrm>
            <a:off x="857250" y="859151"/>
            <a:ext cx="16535400" cy="847027"/>
          </a:xfrm>
          <a:prstGeom prst="rect">
            <a:avLst/>
          </a:prstGeom>
        </p:spPr>
        <p:txBody>
          <a:bodyPr vert="horz" wrap="square" lIns="0" tIns="15875" rIns="0" bIns="0" rtlCol="0">
            <a:spAutoFit/>
          </a:bodyPr>
          <a:lstStyle/>
          <a:p>
            <a:pPr marL="12700" algn="ctr">
              <a:lnSpc>
                <a:spcPct val="100000"/>
              </a:lnSpc>
              <a:spcBef>
                <a:spcPts val="125"/>
              </a:spcBef>
            </a:pPr>
            <a:r>
              <a:rPr lang="en-US" sz="5400" b="1" spc="300">
                <a:solidFill>
                  <a:srgbClr val="F7FAFD"/>
                </a:solidFill>
                <a:latin typeface="Montserrat" panose="00000500000000000000" pitchFamily="2" charset="0"/>
                <a:cs typeface="Arial"/>
              </a:rPr>
              <a:t>ILLINOIS JUDICIAL CONFERENCE</a:t>
            </a:r>
            <a:endParaRPr sz="5400" b="1" spc="300">
              <a:latin typeface="Montserrat" panose="00000500000000000000" pitchFamily="2" charset="0"/>
              <a:cs typeface="Arial"/>
            </a:endParaRPr>
          </a:p>
        </p:txBody>
      </p:sp>
      <p:sp>
        <p:nvSpPr>
          <p:cNvPr id="24" name="Rectangle 23">
            <a:extLst>
              <a:ext uri="{FF2B5EF4-FFF2-40B4-BE49-F238E27FC236}">
                <a16:creationId xmlns:a16="http://schemas.microsoft.com/office/drawing/2014/main" id="{854F3270-9A4C-4101-A5CD-CCEEFD422365}"/>
              </a:ext>
            </a:extLst>
          </p:cNvPr>
          <p:cNvSpPr/>
          <p:nvPr/>
        </p:nvSpPr>
        <p:spPr>
          <a:xfrm>
            <a:off x="3752850" y="5295900"/>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Three court clerks (at least two being circuit clerks)</a:t>
            </a:r>
            <a:endParaRPr lang="en-US" sz="3200"/>
          </a:p>
        </p:txBody>
      </p:sp>
      <p:sp>
        <p:nvSpPr>
          <p:cNvPr id="25" name="Rectangle 24">
            <a:extLst>
              <a:ext uri="{FF2B5EF4-FFF2-40B4-BE49-F238E27FC236}">
                <a16:creationId xmlns:a16="http://schemas.microsoft.com/office/drawing/2014/main" id="{D41779E1-F564-4222-8ECD-4D2BDF5CCD89}"/>
              </a:ext>
            </a:extLst>
          </p:cNvPr>
          <p:cNvSpPr/>
          <p:nvPr/>
        </p:nvSpPr>
        <p:spPr>
          <a:xfrm>
            <a:off x="3733800" y="6057900"/>
            <a:ext cx="13335000" cy="584775"/>
          </a:xfrm>
          <a:prstGeom prst="rect">
            <a:avLst/>
          </a:prstGeom>
        </p:spPr>
        <p:txBody>
          <a:bodyPr wrap="square">
            <a:spAutoFit/>
          </a:bodyPr>
          <a:lstStyle/>
          <a:p>
            <a:r>
              <a:rPr lang="en-US" sz="3200">
                <a:solidFill>
                  <a:srgbClr val="B7DEE8"/>
                </a:solidFill>
                <a:latin typeface="Century Gothic" panose="020B0502020202020204" pitchFamily="34" charset="0"/>
              </a:rPr>
              <a:t>Three trial court </a:t>
            </a:r>
            <a:r>
              <a:rPr lang="en-US" sz="3200">
                <a:solidFill>
                  <a:schemeClr val="accent5">
                    <a:lumMod val="40000"/>
                    <a:lumOff val="60000"/>
                  </a:schemeClr>
                </a:solidFill>
                <a:latin typeface="Century Gothic" panose="020B0502020202020204" pitchFamily="34" charset="0"/>
              </a:rPr>
              <a:t>administrators</a:t>
            </a:r>
            <a:endParaRPr lang="en-US" sz="3200"/>
          </a:p>
        </p:txBody>
      </p:sp>
      <p:sp>
        <p:nvSpPr>
          <p:cNvPr id="26" name="Rectangle 25">
            <a:extLst>
              <a:ext uri="{FF2B5EF4-FFF2-40B4-BE49-F238E27FC236}">
                <a16:creationId xmlns:a16="http://schemas.microsoft.com/office/drawing/2014/main" id="{36BD5755-8932-46AB-AD23-74F28AE72CCA}"/>
              </a:ext>
            </a:extLst>
          </p:cNvPr>
          <p:cNvSpPr/>
          <p:nvPr/>
        </p:nvSpPr>
        <p:spPr>
          <a:xfrm>
            <a:off x="3733800" y="6819900"/>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Three Illinois attorneys</a:t>
            </a:r>
            <a:endParaRPr lang="en-US" sz="3200"/>
          </a:p>
        </p:txBody>
      </p:sp>
      <p:sp>
        <p:nvSpPr>
          <p:cNvPr id="27" name="Rectangle 26">
            <a:extLst>
              <a:ext uri="{FF2B5EF4-FFF2-40B4-BE49-F238E27FC236}">
                <a16:creationId xmlns:a16="http://schemas.microsoft.com/office/drawing/2014/main" id="{09E09615-3106-46D7-AF0E-4D7286F4CD02}"/>
              </a:ext>
            </a:extLst>
          </p:cNvPr>
          <p:cNvSpPr/>
          <p:nvPr/>
        </p:nvSpPr>
        <p:spPr>
          <a:xfrm>
            <a:off x="3733800" y="7581900"/>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Three public members</a:t>
            </a:r>
            <a:endParaRPr lang="en-US" sz="3200"/>
          </a:p>
        </p:txBody>
      </p:sp>
      <p:sp>
        <p:nvSpPr>
          <p:cNvPr id="28" name="Rectangle 27">
            <a:extLst>
              <a:ext uri="{FF2B5EF4-FFF2-40B4-BE49-F238E27FC236}">
                <a16:creationId xmlns:a16="http://schemas.microsoft.com/office/drawing/2014/main" id="{0D5AAE40-B7E8-40EA-9D8A-F56F7CAB6058}"/>
              </a:ext>
            </a:extLst>
          </p:cNvPr>
          <p:cNvSpPr/>
          <p:nvPr/>
        </p:nvSpPr>
        <p:spPr>
          <a:xfrm>
            <a:off x="3733800" y="8343900"/>
            <a:ext cx="13335000" cy="584775"/>
          </a:xfrm>
          <a:prstGeom prst="rect">
            <a:avLst/>
          </a:prstGeom>
        </p:spPr>
        <p:txBody>
          <a:bodyPr wrap="square">
            <a:spAutoFit/>
          </a:bodyPr>
          <a:lstStyle/>
          <a:p>
            <a:r>
              <a:rPr lang="en-US" sz="3200">
                <a:solidFill>
                  <a:schemeClr val="accent5">
                    <a:lumMod val="40000"/>
                    <a:lumOff val="60000"/>
                  </a:schemeClr>
                </a:solidFill>
                <a:latin typeface="Century Gothic" panose="020B0502020202020204" pitchFamily="34" charset="0"/>
              </a:rPr>
              <a:t>A non-judge involved in the judicial branch</a:t>
            </a:r>
            <a:endParaRPr lang="en-US" sz="3200"/>
          </a:p>
        </p:txBody>
      </p:sp>
    </p:spTree>
    <p:extLst>
      <p:ext uri="{BB962C8B-B14F-4D97-AF65-F5344CB8AC3E}">
        <p14:creationId xmlns:p14="http://schemas.microsoft.com/office/powerpoint/2010/main" val="42489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7241486"/>
            <a:ext cx="991869" cy="1983739"/>
          </a:xfrm>
          <a:custGeom>
            <a:avLst/>
            <a:gdLst/>
            <a:ahLst/>
            <a:cxnLst/>
            <a:rect l="l" t="t" r="r" b="b"/>
            <a:pathLst>
              <a:path w="991869" h="1983740">
                <a:moveTo>
                  <a:pt x="991834" y="991833"/>
                </a:moveTo>
                <a:lnTo>
                  <a:pt x="0" y="1983667"/>
                </a:lnTo>
                <a:lnTo>
                  <a:pt x="0" y="0"/>
                </a:lnTo>
                <a:lnTo>
                  <a:pt x="991834" y="991833"/>
                </a:lnTo>
                <a:close/>
              </a:path>
            </a:pathLst>
          </a:custGeom>
          <a:solidFill>
            <a:srgbClr val="9AECFA"/>
          </a:solidFill>
        </p:spPr>
        <p:txBody>
          <a:bodyPr wrap="square" lIns="0" tIns="0" rIns="0" bIns="0" rtlCol="0"/>
          <a:lstStyle/>
          <a:p>
            <a:endParaRPr/>
          </a:p>
        </p:txBody>
      </p:sp>
      <p:sp>
        <p:nvSpPr>
          <p:cNvPr id="15" name="object 15"/>
          <p:cNvSpPr/>
          <p:nvPr/>
        </p:nvSpPr>
        <p:spPr>
          <a:xfrm>
            <a:off x="17259300" y="7689002"/>
            <a:ext cx="1028700" cy="2057400"/>
          </a:xfrm>
          <a:custGeom>
            <a:avLst/>
            <a:gdLst/>
            <a:ahLst/>
            <a:cxnLst/>
            <a:rect l="l" t="t" r="r" b="b"/>
            <a:pathLst>
              <a:path w="1028700" h="2057400">
                <a:moveTo>
                  <a:pt x="1028699" y="2057398"/>
                </a:moveTo>
                <a:lnTo>
                  <a:pt x="0" y="1028699"/>
                </a:lnTo>
                <a:lnTo>
                  <a:pt x="1028699" y="0"/>
                </a:lnTo>
                <a:lnTo>
                  <a:pt x="1028699" y="2057398"/>
                </a:lnTo>
                <a:close/>
              </a:path>
            </a:pathLst>
          </a:custGeom>
          <a:solidFill>
            <a:srgbClr val="F7FAFD"/>
          </a:solidFill>
        </p:spPr>
        <p:txBody>
          <a:bodyPr wrap="square" lIns="0" tIns="0" rIns="0" bIns="0" rtlCol="0"/>
          <a:lstStyle/>
          <a:p>
            <a:endParaRPr/>
          </a:p>
        </p:txBody>
      </p:sp>
      <p:sp>
        <p:nvSpPr>
          <p:cNvPr id="16" name="object 16"/>
          <p:cNvSpPr/>
          <p:nvPr/>
        </p:nvSpPr>
        <p:spPr>
          <a:xfrm>
            <a:off x="0" y="8694708"/>
            <a:ext cx="1026160" cy="1059815"/>
          </a:xfrm>
          <a:custGeom>
            <a:avLst/>
            <a:gdLst/>
            <a:ahLst/>
            <a:cxnLst/>
            <a:rect l="l" t="t" r="r" b="b"/>
            <a:pathLst>
              <a:path w="1026160" h="1059815">
                <a:moveTo>
                  <a:pt x="1025978" y="33676"/>
                </a:moveTo>
                <a:lnTo>
                  <a:pt x="0" y="1059654"/>
                </a:lnTo>
                <a:lnTo>
                  <a:pt x="0" y="992302"/>
                </a:lnTo>
                <a:lnTo>
                  <a:pt x="992302" y="0"/>
                </a:lnTo>
                <a:lnTo>
                  <a:pt x="1025978" y="33676"/>
                </a:lnTo>
                <a:close/>
              </a:path>
            </a:pathLst>
          </a:custGeom>
          <a:solidFill>
            <a:srgbClr val="FF4080"/>
          </a:solidFill>
        </p:spPr>
        <p:txBody>
          <a:bodyPr wrap="square" lIns="0" tIns="0" rIns="0" bIns="0" rtlCol="0"/>
          <a:lstStyle/>
          <a:p>
            <a:endParaRPr/>
          </a:p>
        </p:txBody>
      </p:sp>
      <p:sp>
        <p:nvSpPr>
          <p:cNvPr id="17" name="object 17"/>
          <p:cNvSpPr/>
          <p:nvPr/>
        </p:nvSpPr>
        <p:spPr>
          <a:xfrm>
            <a:off x="17259318" y="9255663"/>
            <a:ext cx="1028700" cy="1031875"/>
          </a:xfrm>
          <a:custGeom>
            <a:avLst/>
            <a:gdLst/>
            <a:ahLst/>
            <a:cxnLst/>
            <a:rect l="l" t="t" r="r" b="b"/>
            <a:pathLst>
              <a:path w="1028700" h="1031875">
                <a:moveTo>
                  <a:pt x="1028682" y="1031335"/>
                </a:moveTo>
                <a:lnTo>
                  <a:pt x="997660" y="1031335"/>
                </a:lnTo>
                <a:lnTo>
                  <a:pt x="0" y="33675"/>
                </a:lnTo>
                <a:lnTo>
                  <a:pt x="33674" y="0"/>
                </a:lnTo>
                <a:lnTo>
                  <a:pt x="1028682" y="995007"/>
                </a:lnTo>
                <a:lnTo>
                  <a:pt x="1028682" y="1031335"/>
                </a:lnTo>
                <a:close/>
              </a:path>
            </a:pathLst>
          </a:custGeom>
          <a:solidFill>
            <a:srgbClr val="FF4080"/>
          </a:solidFill>
        </p:spPr>
        <p:txBody>
          <a:bodyPr wrap="square" lIns="0" tIns="0" rIns="0" bIns="0" rtlCol="0"/>
          <a:lstStyle/>
          <a:p>
            <a:endParaRPr/>
          </a:p>
        </p:txBody>
      </p:sp>
      <p:sp>
        <p:nvSpPr>
          <p:cNvPr id="13" name="object 5">
            <a:extLst>
              <a:ext uri="{FF2B5EF4-FFF2-40B4-BE49-F238E27FC236}">
                <a16:creationId xmlns:a16="http://schemas.microsoft.com/office/drawing/2014/main" id="{6EA020A6-DAC5-44A9-A4AF-9FC79523D7D2}"/>
              </a:ext>
            </a:extLst>
          </p:cNvPr>
          <p:cNvSpPr txBox="1">
            <a:spLocks noGrp="1"/>
          </p:cNvSpPr>
          <p:nvPr>
            <p:ph type="title"/>
          </p:nvPr>
        </p:nvSpPr>
        <p:spPr>
          <a:xfrm>
            <a:off x="1733550" y="2424264"/>
            <a:ext cx="15173864" cy="688650"/>
          </a:xfrm>
          <a:prstGeom prst="rect">
            <a:avLst/>
          </a:prstGeom>
        </p:spPr>
        <p:txBody>
          <a:bodyPr vert="horz" wrap="square" lIns="0" tIns="11430" rIns="0" bIns="0" rtlCol="0">
            <a:spAutoFit/>
          </a:bodyPr>
          <a:lstStyle/>
          <a:p>
            <a:pPr marL="571500" indent="-571500">
              <a:buClr>
                <a:srgbClr val="FF3399"/>
              </a:buClr>
              <a:buFont typeface="Wingdings" panose="05000000000000000000" pitchFamily="2" charset="2"/>
              <a:buChar char="ü"/>
            </a:pPr>
            <a:r>
              <a:rPr lang="en-US" sz="4400">
                <a:solidFill>
                  <a:schemeClr val="accent5">
                    <a:lumMod val="40000"/>
                    <a:lumOff val="60000"/>
                  </a:schemeClr>
                </a:solidFill>
                <a:latin typeface="Century Gothic" panose="020B0502020202020204" pitchFamily="34" charset="0"/>
              </a:rPr>
              <a:t>Deliberating in many voices, but governing in one</a:t>
            </a:r>
            <a:endParaRPr lang="en-US" sz="4400">
              <a:solidFill>
                <a:schemeClr val="accent5">
                  <a:lumMod val="40000"/>
                  <a:lumOff val="60000"/>
                </a:schemeClr>
              </a:solidFill>
              <a:latin typeface="Century Gothic" panose="020B0502020202020204" pitchFamily="34" charset="0"/>
              <a:cs typeface="Arial" panose="020B0604020202020204" pitchFamily="34" charset="0"/>
            </a:endParaRPr>
          </a:p>
        </p:txBody>
      </p:sp>
      <p:sp>
        <p:nvSpPr>
          <p:cNvPr id="21" name="object 2">
            <a:extLst>
              <a:ext uri="{FF2B5EF4-FFF2-40B4-BE49-F238E27FC236}">
                <a16:creationId xmlns:a16="http://schemas.microsoft.com/office/drawing/2014/main" id="{D580534C-424B-48ED-AB3A-296F7FC227E7}"/>
              </a:ext>
            </a:extLst>
          </p:cNvPr>
          <p:cNvSpPr txBox="1"/>
          <p:nvPr/>
        </p:nvSpPr>
        <p:spPr>
          <a:xfrm>
            <a:off x="876300" y="1257300"/>
            <a:ext cx="16535400" cy="847027"/>
          </a:xfrm>
          <a:prstGeom prst="rect">
            <a:avLst/>
          </a:prstGeom>
        </p:spPr>
        <p:txBody>
          <a:bodyPr vert="horz" wrap="square" lIns="0" tIns="15875" rIns="0" bIns="0" rtlCol="0">
            <a:spAutoFit/>
          </a:bodyPr>
          <a:lstStyle/>
          <a:p>
            <a:pPr marL="12700" algn="ctr">
              <a:lnSpc>
                <a:spcPct val="100000"/>
              </a:lnSpc>
              <a:spcBef>
                <a:spcPts val="125"/>
              </a:spcBef>
            </a:pPr>
            <a:r>
              <a:rPr lang="en-US" sz="5400" b="1" spc="300">
                <a:solidFill>
                  <a:srgbClr val="F7FAFD"/>
                </a:solidFill>
                <a:latin typeface="Montserrat" panose="00000500000000000000" pitchFamily="2" charset="0"/>
                <a:cs typeface="Arial"/>
              </a:rPr>
              <a:t>WHY STRATEGIC PLANNING?</a:t>
            </a:r>
            <a:endParaRPr sz="5400" b="1" spc="300">
              <a:latin typeface="Montserrat" panose="00000500000000000000" pitchFamily="2" charset="0"/>
              <a:cs typeface="Arial"/>
            </a:endParaRPr>
          </a:p>
        </p:txBody>
      </p:sp>
      <p:sp>
        <p:nvSpPr>
          <p:cNvPr id="22" name="Rectangle 21">
            <a:extLst>
              <a:ext uri="{FF2B5EF4-FFF2-40B4-BE49-F238E27FC236}">
                <a16:creationId xmlns:a16="http://schemas.microsoft.com/office/drawing/2014/main" id="{FE91DF33-1708-47A6-9BA9-54FFD430103E}"/>
              </a:ext>
            </a:extLst>
          </p:cNvPr>
          <p:cNvSpPr/>
          <p:nvPr/>
        </p:nvSpPr>
        <p:spPr>
          <a:xfrm>
            <a:off x="1562100" y="4762500"/>
            <a:ext cx="14038772" cy="2123658"/>
          </a:xfrm>
          <a:prstGeom prst="rect">
            <a:avLst/>
          </a:prstGeom>
        </p:spPr>
        <p:txBody>
          <a:bodyPr wrap="square">
            <a:spAutoFit/>
          </a:bodyPr>
          <a:lstStyle/>
          <a:p>
            <a:pPr marL="571500" indent="-571500">
              <a:buClr>
                <a:srgbClr val="FF3399"/>
              </a:buClr>
              <a:buFont typeface="Wingdings" panose="05000000000000000000" pitchFamily="2" charset="2"/>
              <a:buChar char="ü"/>
            </a:pPr>
            <a:r>
              <a:rPr lang="en-US" sz="4400">
                <a:solidFill>
                  <a:schemeClr val="accent5">
                    <a:lumMod val="40000"/>
                    <a:lumOff val="60000"/>
                  </a:schemeClr>
                </a:solidFill>
                <a:latin typeface="Century Gothic" panose="020B0502020202020204" pitchFamily="34" charset="0"/>
              </a:rPr>
              <a:t>Open and regular communication with all those working within the branch and with justice partners</a:t>
            </a:r>
            <a:endParaRPr lang="en-US" sz="4400">
              <a:latin typeface="Century Gothic" panose="020B0502020202020204" pitchFamily="34" charset="0"/>
            </a:endParaRPr>
          </a:p>
        </p:txBody>
      </p:sp>
      <p:sp>
        <p:nvSpPr>
          <p:cNvPr id="11" name="Rectangle 10">
            <a:extLst>
              <a:ext uri="{FF2B5EF4-FFF2-40B4-BE49-F238E27FC236}">
                <a16:creationId xmlns:a16="http://schemas.microsoft.com/office/drawing/2014/main" id="{628A5368-C3AB-4681-A97C-027E6F36A69A}"/>
              </a:ext>
            </a:extLst>
          </p:cNvPr>
          <p:cNvSpPr/>
          <p:nvPr/>
        </p:nvSpPr>
        <p:spPr>
          <a:xfrm>
            <a:off x="1562100" y="3314700"/>
            <a:ext cx="15173864" cy="1446550"/>
          </a:xfrm>
          <a:prstGeom prst="rect">
            <a:avLst/>
          </a:prstGeom>
        </p:spPr>
        <p:txBody>
          <a:bodyPr wrap="square">
            <a:spAutoFit/>
          </a:bodyPr>
          <a:lstStyle/>
          <a:p>
            <a:pPr marL="571500" indent="-571500">
              <a:buClr>
                <a:srgbClr val="FF3399"/>
              </a:buClr>
              <a:buFont typeface="Wingdings" panose="05000000000000000000" pitchFamily="2" charset="2"/>
              <a:buChar char="ü"/>
            </a:pPr>
            <a:r>
              <a:rPr lang="en-US" sz="4400">
                <a:solidFill>
                  <a:schemeClr val="accent5">
                    <a:lumMod val="40000"/>
                    <a:lumOff val="60000"/>
                  </a:schemeClr>
                </a:solidFill>
                <a:latin typeface="Century Gothic" panose="020B0502020202020204" pitchFamily="34" charset="0"/>
              </a:rPr>
              <a:t>Being anticipatory; planning for the future, focusing on strategies to meet future needs</a:t>
            </a:r>
            <a:endParaRPr lang="en-US" sz="4400">
              <a:latin typeface="Century Gothic" panose="020B0502020202020204" pitchFamily="34" charset="0"/>
            </a:endParaRPr>
          </a:p>
        </p:txBody>
      </p:sp>
      <p:sp>
        <p:nvSpPr>
          <p:cNvPr id="19" name="object 5">
            <a:extLst>
              <a:ext uri="{FF2B5EF4-FFF2-40B4-BE49-F238E27FC236}">
                <a16:creationId xmlns:a16="http://schemas.microsoft.com/office/drawing/2014/main" id="{403834AE-DF9F-4167-AC4D-0F09419EBC58}"/>
              </a:ext>
            </a:extLst>
          </p:cNvPr>
          <p:cNvSpPr txBox="1">
            <a:spLocks/>
          </p:cNvSpPr>
          <p:nvPr/>
        </p:nvSpPr>
        <p:spPr>
          <a:xfrm>
            <a:off x="1562100" y="6819900"/>
            <a:ext cx="15326264" cy="1365758"/>
          </a:xfrm>
          <a:prstGeom prst="rect">
            <a:avLst/>
          </a:prstGeom>
        </p:spPr>
        <p:txBody>
          <a:bodyPr vert="horz" wrap="square" lIns="0" tIns="11430" rIns="0" bIns="0" rtlCol="0">
            <a:spAutoFit/>
          </a:bodyPr>
          <a:lstStyle>
            <a:lvl1pPr>
              <a:defRPr sz="2800" b="0" i="0">
                <a:solidFill>
                  <a:srgbClr val="F7FAFD"/>
                </a:solidFill>
                <a:latin typeface="Arial"/>
                <a:ea typeface="+mj-ea"/>
                <a:cs typeface="Arial"/>
              </a:defRPr>
            </a:lvl1pPr>
          </a:lstStyle>
          <a:p>
            <a:pPr marL="571500" indent="-571500">
              <a:buClr>
                <a:srgbClr val="FF3399"/>
              </a:buClr>
              <a:buFont typeface="Wingdings" panose="05000000000000000000" pitchFamily="2" charset="2"/>
              <a:buChar char="ü"/>
            </a:pPr>
            <a:r>
              <a:rPr lang="en-US" sz="4400">
                <a:solidFill>
                  <a:schemeClr val="accent5">
                    <a:lumMod val="40000"/>
                    <a:lumOff val="60000"/>
                  </a:schemeClr>
                </a:solidFill>
                <a:latin typeface="Century Gothic" panose="020B0502020202020204" pitchFamily="34" charset="0"/>
              </a:rPr>
              <a:t>Basing decisions on statewide needs while recognizing the needs of judicial circuits to adopt policies	</a:t>
            </a:r>
            <a:endParaRPr lang="en-US" sz="4400" kern="0">
              <a:solidFill>
                <a:schemeClr val="accent5">
                  <a:lumMod val="40000"/>
                  <a:lumOff val="60000"/>
                </a:schemeClr>
              </a:solidFill>
              <a:latin typeface="Century Gothic" panose="020B0502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8ACBA946-F953-4BEA-A333-C265E5EA2B60}"/>
              </a:ext>
            </a:extLst>
          </p:cNvPr>
          <p:cNvSpPr/>
          <p:nvPr/>
        </p:nvSpPr>
        <p:spPr>
          <a:xfrm>
            <a:off x="1495964" y="8267700"/>
            <a:ext cx="14887036" cy="1446550"/>
          </a:xfrm>
          <a:prstGeom prst="rect">
            <a:avLst/>
          </a:prstGeom>
        </p:spPr>
        <p:txBody>
          <a:bodyPr wrap="square">
            <a:spAutoFit/>
          </a:bodyPr>
          <a:lstStyle/>
          <a:p>
            <a:pPr marL="571500" indent="-571500">
              <a:buClr>
                <a:srgbClr val="FF3399"/>
              </a:buClr>
              <a:buFont typeface="Wingdings" panose="05000000000000000000" pitchFamily="2" charset="2"/>
              <a:buChar char="ü"/>
            </a:pPr>
            <a:r>
              <a:rPr lang="en-US" sz="4400">
                <a:solidFill>
                  <a:schemeClr val="accent5">
                    <a:lumMod val="40000"/>
                    <a:lumOff val="60000"/>
                  </a:schemeClr>
                </a:solidFill>
                <a:latin typeface="Century Gothic" panose="020B0502020202020204" pitchFamily="34" charset="0"/>
              </a:rPr>
              <a:t>Assessing and evaluating on a regular basis how well we are achieving statewide goals and policies</a:t>
            </a:r>
            <a:endParaRPr lang="en-US" sz="4400">
              <a:latin typeface="Century Gothic" panose="020B0502020202020204" pitchFamily="34" charset="0"/>
            </a:endParaRPr>
          </a:p>
        </p:txBody>
      </p:sp>
    </p:spTree>
    <p:extLst>
      <p:ext uri="{BB962C8B-B14F-4D97-AF65-F5344CB8AC3E}">
        <p14:creationId xmlns:p14="http://schemas.microsoft.com/office/powerpoint/2010/main" val="22368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11" grpId="0"/>
      <p:bldP spid="19"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0F956A9AD61849858814A50ADAE1C2" ma:contentTypeVersion="10" ma:contentTypeDescription="Create a new document." ma:contentTypeScope="" ma:versionID="3f83a29bcbdeaf2e361aef023029472c">
  <xsd:schema xmlns:xsd="http://www.w3.org/2001/XMLSchema" xmlns:xs="http://www.w3.org/2001/XMLSchema" xmlns:p="http://schemas.microsoft.com/office/2006/metadata/properties" xmlns:ns3="43f05027-92d3-4c05-b1ab-cb8719340536" xmlns:ns4="4ed99247-9a55-4ca7-ae6b-b24973a31401" targetNamespace="http://schemas.microsoft.com/office/2006/metadata/properties" ma:root="true" ma:fieldsID="25a02b4ba621bb1cb2c68b2c4b1d9936" ns3:_="" ns4:_="">
    <xsd:import namespace="43f05027-92d3-4c05-b1ab-cb8719340536"/>
    <xsd:import namespace="4ed99247-9a55-4ca7-ae6b-b24973a3140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05027-92d3-4c05-b1ab-cb8719340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99247-9a55-4ca7-ae6b-b24973a314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C44343-032A-4BFC-9FA3-CD5196C02069}">
  <ds:schemaRefs>
    <ds:schemaRef ds:uri="http://schemas.microsoft.com/sharepoint/v3/contenttype/forms"/>
  </ds:schemaRefs>
</ds:datastoreItem>
</file>

<file path=customXml/itemProps2.xml><?xml version="1.0" encoding="utf-8"?>
<ds:datastoreItem xmlns:ds="http://schemas.openxmlformats.org/officeDocument/2006/customXml" ds:itemID="{6B1201EB-4852-4277-AB97-0E480D139948}">
  <ds:schemaRefs>
    <ds:schemaRef ds:uri="43f05027-92d3-4c05-b1ab-cb8719340536"/>
    <ds:schemaRef ds:uri="4ed99247-9a55-4ca7-ae6b-b24973a314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7C80BB-E213-4CA2-981B-C4974C597F97}">
  <ds:schemaRefs>
    <ds:schemaRef ds:uri="43f05027-92d3-4c05-b1ab-cb8719340536"/>
    <ds:schemaRef ds:uri="4ed99247-9a55-4ca7-ae6b-b24973a314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17</Slides>
  <Notes>13</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October 2018, the Supreme Court amended Supreme Court Rule 41 to reconstitute the membership of the Illinois Judicial Conference</vt:lpstr>
      <vt:lpstr>Is a multi-disciplinary, diverse and inclusive body</vt:lpstr>
      <vt:lpstr>Judicial officer members designated by position:</vt:lpstr>
      <vt:lpstr>Three judges from the First Judicial District and one from each of the other four Judicial Districts</vt:lpstr>
      <vt:lpstr>Designated by position: AOIC Director</vt:lpstr>
      <vt:lpstr>Deliberating in many voices, but governing in one</vt:lpstr>
      <vt:lpstr>MISSION</vt:lpstr>
      <vt:lpstr>VISION</vt:lpstr>
      <vt:lpstr>CORE VALUES</vt:lpstr>
      <vt:lpstr>5 STRATEGIC GOALS</vt:lpstr>
      <vt:lpstr>15 Strategic Initiatives to be completed within the first year of implementation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Agenda Branded Presentation</dc:title>
  <dc:creator>myingst1</dc:creator>
  <cp:keywords>DADs-R0GSuU,BABs5-yljbI</cp:keywords>
  <cp:revision>1</cp:revision>
  <dcterms:created xsi:type="dcterms:W3CDTF">2019-12-20T16:03:51Z</dcterms:created>
  <dcterms:modified xsi:type="dcterms:W3CDTF">2020-09-11T21:33:15Z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2019-12-19T00:00:00Z</vt:filetime>
  </property>
  <property fmtid="{D5CDD505-2E9C-101B-9397-08002B2CF9AE}" pid="3" name="Creator">
    <vt:lpwstr>Canva</vt:lpwstr>
  </property>
  <property fmtid="{D5CDD505-2E9C-101B-9397-08002B2CF9AE}" pid="4" name="LastSaved">
    <vt:filetime>2019-12-20T00:00:00Z</vt:filetime>
  </property>
  <property fmtid="{D5CDD505-2E9C-101B-9397-08002B2CF9AE}" pid="5" name="ContentTypeId">
    <vt:lpwstr>0x0101004E0F956A9AD61849858814A50ADAE1C2</vt:lpwstr>
  </property>
</Properties>
</file>